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1691" r:id="rId2"/>
    <p:sldId id="1689" r:id="rId3"/>
    <p:sldId id="1690" r:id="rId4"/>
    <p:sldId id="1479" r:id="rId5"/>
    <p:sldId id="1657" r:id="rId6"/>
    <p:sldId id="1693" r:id="rId7"/>
    <p:sldId id="1665" r:id="rId8"/>
    <p:sldId id="1669" r:id="rId9"/>
    <p:sldId id="1670" r:id="rId10"/>
    <p:sldId id="1672" r:id="rId11"/>
    <p:sldId id="1673" r:id="rId12"/>
    <p:sldId id="1675" r:id="rId13"/>
    <p:sldId id="1677" r:id="rId14"/>
    <p:sldId id="1676" r:id="rId15"/>
    <p:sldId id="1678" r:id="rId16"/>
    <p:sldId id="1679" r:id="rId17"/>
    <p:sldId id="1680" r:id="rId18"/>
    <p:sldId id="1682" r:id="rId19"/>
    <p:sldId id="1683" r:id="rId20"/>
    <p:sldId id="1684" r:id="rId21"/>
    <p:sldId id="1685" r:id="rId22"/>
    <p:sldId id="1686" r:id="rId23"/>
    <p:sldId id="1687" r:id="rId24"/>
    <p:sldId id="1681" r:id="rId25"/>
    <p:sldId id="1688" r:id="rId26"/>
    <p:sldId id="1660" r:id="rId27"/>
    <p:sldId id="1661" r:id="rId28"/>
    <p:sldId id="1662" r:id="rId29"/>
    <p:sldId id="1663" r:id="rId30"/>
  </p:sldIdLst>
  <p:sldSz cx="12192000" cy="6858000"/>
  <p:notesSz cx="7315200" cy="9601200"/>
  <p:custDataLst>
    <p:tags r:id="rId32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3111374-12A6-4F61-835C-C6B738CF6E10}">
          <p14:sldIdLst>
            <p14:sldId id="1691"/>
            <p14:sldId id="1689"/>
            <p14:sldId id="1690"/>
            <p14:sldId id="1479"/>
            <p14:sldId id="1657"/>
            <p14:sldId id="1693"/>
            <p14:sldId id="1665"/>
            <p14:sldId id="1669"/>
            <p14:sldId id="1670"/>
            <p14:sldId id="1672"/>
            <p14:sldId id="1673"/>
            <p14:sldId id="1675"/>
            <p14:sldId id="1677"/>
            <p14:sldId id="1676"/>
            <p14:sldId id="1678"/>
            <p14:sldId id="1679"/>
            <p14:sldId id="1680"/>
            <p14:sldId id="1682"/>
            <p14:sldId id="1683"/>
            <p14:sldId id="1684"/>
            <p14:sldId id="1685"/>
            <p14:sldId id="1686"/>
            <p14:sldId id="1687"/>
            <p14:sldId id="1681"/>
            <p14:sldId id="1688"/>
            <p14:sldId id="1660"/>
            <p14:sldId id="1661"/>
            <p14:sldId id="1662"/>
            <p14:sldId id="166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54C3CF"/>
    <a:srgbClr val="A3271C"/>
    <a:srgbClr val="E29F18"/>
    <a:srgbClr val="7958A3"/>
    <a:srgbClr val="A91800"/>
    <a:srgbClr val="000000"/>
    <a:srgbClr val="FAECD0"/>
    <a:srgbClr val="548969"/>
    <a:srgbClr val="4472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72" autoAdjust="0"/>
    <p:restoredTop sz="95208" autoAdjust="0"/>
  </p:normalViewPr>
  <p:slideViewPr>
    <p:cSldViewPr snapToGrid="0">
      <p:cViewPr varScale="1">
        <p:scale>
          <a:sx n="82" d="100"/>
          <a:sy n="82" d="100"/>
        </p:scale>
        <p:origin x="509" y="4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6" d="100"/>
        <a:sy n="106" d="100"/>
      </p:scale>
      <p:origin x="0" y="-1148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7-24T22:44:04.025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901 1,'26'54,"138"288,-71-170,-87-155,-1 0,-1 1,0 0,-1-1,-1 1,-1 0,-1 0,0 0,-2 0,0 5,-1 35,5 25,0-49,-2-1,-1 0,-1 0,-2 0,-5 19,3-38,0-1,-1 1,-1-1,0-1,0 0,-2 0,1 0,-1-1,-1-1,0 0,-1 0,-8 5,-46 45,-86 102,19-74,-34-53,-53 2,213-37,0 0,0 0,0 0,0 1,0 0,1 0,-1 1,0 0,1 0,-1 1,1 0,0 0,0 0,0 1,0 0,0 0,1 0,0 1,0-1,0 2,1-1,-1 0,1 1,0 0,0 1,-20 31,8-16,0 1,2 1,0 1,2 0,1 0,1 1,1 1,2-1,-3 15,6 400,-22-276,26 77,4-229,1 1,1-1,0 0,1 0,0-1,1 0,0 0,1-1,1 0,0 0,0-1,0-1,7 5,12 9,1-1,1-1,1-2,1-1,0-1,1-3,17 6,50 23,-68-29,-1-1,2-2,0-1,0-2,1-1,0-2,0-1,0-2,21-1,63-3,0-5,-1-5,28-10,-144 21,122-25,2 6,0 5,92 2,59-1,85-41,-244 45,1 4,82 9,-41-1,-123 0,0-3,-1-1,1-1,-1-2,1-2,-1-1,28-11,123-52,-181 68,1 0,-1 0,0-1,0 0,0-1,0 1,-1-1,1 0,-1 0,-1-1,1 1,-1-1,0 0,0-1,0 1,-1-1,0 1,-1-1,1 0,-1 0,-1 0,1 0,-1-1,2-13,-1 0,-1-1,0 1,-2-1,0 1,-2 0,-2-9,-3 3,-1 0,-2 0,0 1,-2 0,0 1,-2 1,-1 0,-1 1,-1 0,-1 2,-1 0,0 1,-2 2,0 0,-8-4,-33-27,-1 3,-3 3,-1 3,-38-15,-155-66,199 95,-1 3,-1 2,-1 3,-1 3,-1 3,1 3,-13 2,41 6,6 1,0-2,0-1,0-1,0-2,1 0,-6-5,22 6,-57-22,0 2,-2 4,0 3,-1 4,-1 2,-65 0,-56-2,-75-19,264 30,1 1,0-2,0 1,1-1,-1 0,1 0,-1-1,1 0,1 0,-1-1,1 1,0-1,-3-4,-3-2,-4-5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7-24T23:32:47.557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1471 264,'-421'12,"313"-5,-1 4,2 4,-39 14,-166 47,145-26,93-41,72-7,0-1,0 1,0 0,0 0,0 0,0 0,0 0,1 0,-1 1,1-1,0 0,0 1,0-1,0 1,0-1,0 1,1 0,-1-1,1 1,0 0,0-1,0 1,0 0,1-1,-1 1,1-1,0 1,0 0,-1 9,0-1,1-1,-1 0,2 1,0-1,0 0,1 0,3 8,11 12,1 0,1-2,2 0,1-1,1-1,2-1,21 17,-4-6,1-2,2-2,1-1,2-3,18 7,-31-19,0-1,2-2,0-1,1-2,0-1,0-2,16 1,73 4,78-3,-177-8,362 0,-304-4,-1-4,57-13,53-15,29-16,-159 37,0 2,58-4,4 7,63 4,-27 3,-150 1,-1-2,1 1,-1-1,0-1,0 0,0-1,-1 0,0 0,1-2,60-50,-65 48,0-1,0 0,-1 0,0-1,-1 1,0-1,-1 0,-1 0,0-1,0 1,-1 0,-1-1,0 0,0 1,-2-1,0 0,0-3,-2-5,-1-1,-1 1,-1 0,0 0,-2 0,-1 1,0 0,-1 0,-2 1,0 1,-1-1,-1 2,0 0,-1 0,-1 2,-11-8,-25-15,-1 3,-1 2,-3 2,0 3,-58-20,85 35,-55-26,-2 4,-2 4,-1 3,-76-13,93 32,-1 3,1 3,-58 6,6-1,117-3,0 1,0-1,0 2,0-1,1 1,-1 0,0 1,1 0,0 0,0 0,0 1,0 0,1 0,-1 0,1 1,0 0,-2 3,-33 23,-31 34,55-43,10-15,0 2,0-1,1 1,0 0,1 0,0 0,0 1,1-1,1 1,-1 5,2-3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7-24T23:33:15.310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1471 264,'-421'12,"313"-5,-1 4,2 4,-39 14,-166 47,145-26,93-41,72-7,0-1,0 1,0 0,0 0,0 0,0 0,0 0,1 0,-1 1,1-1,0 0,0 1,0-1,0 1,0-1,0 1,1 0,-1-1,1 1,0 0,0-1,0 1,0 0,1-1,-1 1,1-1,0 1,0 0,-1 9,0-1,1-1,-1 0,2 1,0-1,0 0,1 0,3 8,11 12,1 0,1-2,2 0,1-1,1-1,2-1,21 17,-4-6,1-2,2-2,1-1,2-3,18 7,-31-19,0-1,2-2,0-1,1-2,0-1,0-2,16 1,73 4,78-3,-177-8,362 0,-304-4,-1-4,57-13,53-15,29-16,-159 37,0 2,58-4,4 7,63 4,-27 3,-150 1,-1-2,1 1,-1-1,0-1,0 0,0-1,-1 0,0 0,1-2,60-50,-65 48,0-1,0 0,-1 0,0-1,-1 1,0-1,-1 0,-1 0,0-1,0 1,-1 0,-1-1,0 0,0 1,-2-1,0 0,0-3,-2-5,-1-1,-1 1,-1 0,0 0,-2 0,-1 1,0 0,-1 0,-2 1,0 1,-1-1,-1 2,0 0,-1 0,-1 2,-11-8,-25-15,-1 3,-1 2,-3 2,0 3,-58-20,85 35,-55-26,-2 4,-2 4,-1 3,-76-13,93 32,-1 3,1 3,-58 6,6-1,117-3,0 1,0-1,0 2,0-1,1 1,-1 0,0 1,1 0,0 0,0 0,0 1,0 0,1 0,-1 0,1 1,0 0,-2 3,-33 23,-31 34,55-43,10-15,0 2,0-1,1 1,0 0,1 0,0 0,0 1,1-1,1 1,-1 5,2-3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7-24T23:41:52.686"/>
    </inkml:context>
    <inkml:brush xml:id="br0">
      <inkml:brushProperty name="width" value="0.05" units="cm"/>
      <inkml:brushProperty name="height" value="0.05" units="cm"/>
      <inkml:brushProperty name="color" value="#AB008B"/>
      <inkml:brushProperty name="ignorePressure" value="1"/>
    </inkml:brush>
  </inkml:definitions>
  <inkml:trace contextRef="#ctx0" brushRef="#br0">910 1482,'-301'-31,"-156"32,452-1,0 0,0 0,1 0,-1 1,0-1,0 1,1 1,-1-1,1 1,-1-1,1 1,-1 0,1 1,0-1,0 1,0 0,0 0,1 0,-1 0,1 1,0-1,0 1,0 0,0 0,1 0,0 1,0-1,0 0,0 1,0-1,1 1,0 0,0 2,-11 48,3 1,3 0,2 0,2 0,4 20,-2 355,2-415,1 0,1-1,0 1,1-1,0 1,1-2,1 1,0-1,2 0,-1 0,1-1,1 0,1 0,-1-2,2 1,0-1,0-1,1 0,0-1,1 0,0-1,3 1,2 0,0-2,1 0,0-1,1 0,-1-2,1-1,0 0,0-2,-1 0,1-1,0-1,18-4,23 3,-61 2,31 0,0-1,0-1,0-2,0-1,-1-1,16-7,-31 8,-5 2,-1 0,1-1,-1 0,0-1,0 0,0-1,-1 0,1 0,-2-1,1 0,4-5,137-153,-44 63,11-26,-102 110,-1-1,-1 0,-1-1,0-1,-2 0,0-1,-2 0,0 0,-2 0,0-1,-1 0,0-12,-1 12,13-46,-3-1,-3 0,-3-1,-3 0,-4-1,-4-34,2 102,1-1,-1 1,0 0,0 0,-1 0,1 0,-1 0,0 0,0 0,0 0,-1 0,1 1,-1 0,0-1,0 1,0 0,0 0,0 1,-1-1,0 1,1-1,-1 1,0 0,0 0,0 1,0-1,0 1,0 0,-1 0,1 1,0-1,-1 1,1 0,0 0,-1 0,1 1,-2-1,-298 5,295-5,0 1,0-1,0 2,0 0,0 0,0 0,1 1,-1 0,1 1,0 0,0 0,0 1,0 0,1 0,0 1,0 0,0 0,1 1,0-1,0 2,1-1,0 0,0 1,0 0,-1 5,-5 10</inkml:trace>
  <inkml:trace contextRef="#ctx0" brushRef="#br0" timeOffset="40215.288">1455 1332,'83'-34,"-2"-3,-1-5,62-42,-106 62,1039-569,-881 502,190-58,-223 87,166-47,-272 95,57-14,1 5,1 5,91 0,91 0,57 5,-327 11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7-24T23:04:41.175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1247 2901,'-346'0,"342"0,0 0,0 0,0 1,0-1,0 1,0 0,0 0,1 0,-1 1,0-1,0 1,1 0,-1 0,1 0,0 0,-1 1,1 0,0-1,0 1,1 0,-1 0,1 0,-1 1,1-1,0 1,0-1,1 1,-1 0,1 0,0-1,0 1,0 0,0 0,1 0,-1 0,1 0,0 0,0 0,1 0,0 4,4 483,-5-484,1 1,0-1,0 0,0 0,1 0,0 0,1 0,-1-1,1 1,1-1,-1 1,1-1,0 0,1 0,-1-1,1 1,0-1,0 0,1-1,0 1,0-1,0 0,5 2,167 63,-128-54,-20-8,0-2,0 0,1-3,-1 0,1-2,26-4,16 2,106-4,-174 2,-1 0,1-1,-1 1,0-1,-1 0,1-1,-1 1,0-1,0 1,-1-1,1 0,-1 0,-1 0,1 0,-1 0,0 0,0-1,-1 1,0 0,0-1,0 1,-1 0,0 0,0 0,-1-1,-1-2,2-15,-4-282,1 291,-1 1,0 0,-1 0,0 0,-1 1,-1 0,0 1,0-1,-2 1,1 1,-1 0,-1 0,0 1,0 1,-1 0,-1 0,-3-4,-1 1,-1 1,1 0,-2 2,0 0,0 1,0 1,-4-1,4 3</inkml:trace>
  <inkml:trace contextRef="#ctx0" brushRef="#br0" timeOffset="1830.175">1302 2955,'2'-26,"2"0,2 1,0-1,1 1,2 1,0-1,2 1,2-2,3-10,9-16,-3-1,-2-2,-2 1,-3-2,-2 0,-3-1,1-25,-11-327,-4 390,-1-1,-1 2,0-1,-1 1,-1 0,-1 0,-1 1,0 0,-1 1,-2-1,-22-39,-172-273,164 271,-2 2,-3 2,-2 2,-42-32,-190-135,140 136,-73-34,117-2,76 87,2-1,1-2,1 0,2 0,-2-14,-34-106,44 136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7-24T23:04:45.667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206 1,'0'574,"0"-562,0-1,-1 1,0 0,-1-1,0 1,-1-1,-1 0,1 0,-2 0,0 0,0-1,0 1,-2-1,1-1,-1 1,0-1,-1-1,0 1,-1-1,0 0,0-1,-3 2,-61 49,58-44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7-24T23:04:50.636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1,'0'669,"24"-514,-22-134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7-24T23:04:52.899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230 471,'-29'-182,"-24"7,25 73,27 101,1 0,-1 1,1-1,-1 0,1 1,-1-1,0 0,1 1,-1-1,0 0,0 1,1-1,-1 1,0 0,0-1,0 1,0 0,0-1,0 1,1 0,-1 0,0 0,0 0,0 0,0 0,0 0,0 0,0 0,0 0,0 0,0 1,1-1,-1 0,0 1,0-1,0 0,0 1,1-1,-1 1,0 0,0-1,1 1,-1 0,0-1,1 1,-1 0,1 0,-1-1,1 1,-1 0,1 0,0 0,-1 0,-28 48,-12 79,32-110</inkml:trace>
  <inkml:trace contextRef="#ctx0" brushRef="#br0" timeOffset="1400.637">66 8,'5'0,"6"5,10 5,7 2,2-1,2-3,0-3,-7 3,-1 0,-1-2,0-1,-3 2,-6 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7-27T15:48:09.952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869 26,'-5'2,"1"-1,-1 1,1 0,-1 0,1 0,0 1,0-1,0 1,0 0,0 0,1 1,-1-1,1 1,0 0,0-1,0 2,1-1,-1 0,1 0,0 1,0-1,0 3,-12 18,-33 33,40-51,0 0,1 0,0 0,0 0,1 1,0 0,0 0,1 1,0-1,0 1,1 0,0 0,1 0,-2 8,-17 149,12-133,1 1,2-1,1 1,1 1,2-1,2 0,1 1,2 4,-1 54,0-84,-1 0,1 0,1 0,-1 0,2 0,-1-1,1 1,0-1,1 0,0 0,0 0,1-1,0 0,0 0,1 0,0-1,0 0,0 0,1-1,0 0,0 0,0-1,0 0,1 0,0-1,19 14,-7-4,1 0,0-2,1 0,1-1,0-2,0 0,0-2,1 0,241 23,-70 9,-89-27,0-5,0-4,11-6,43 1,167-24,52-23,-39-5,-55 10,-83 5,41-3,-181 43,-44 2,0-2,0 0,-1-1,1-1,0 0,-1-2,0 0,0-1,0-1,2-2,103-95,-72 53,-45 40,1 0,-2 0,1 0,-1-1,-1 0,0 0,0 0,-1 0,-1 0,0-1,0 1,-1-1,-1 1,0-1,0 0,-2 1,1-1,-3-10,0-35,4 14,2 30,-1 0,0 0,-1 0,-1 0,0-1,-1 1,0 1,-1-1,0 0,-1 1,-1-1,0 1,0 0,-1 1,-1-1,0 1,-6-7,2 5,0 1,-1-1,-1 2,0 0,0 0,-1 1,0 1,-1 0,0 1,-1 1,1 0,-1 1,-1 1,1 1,-1 0,1 1,-1 0,-4 1,-330-46,-4-4,-462 51,-715 1,1510 0</inkml:trace>
  <inkml:trace contextRef="#ctx0" brushRef="#br0" timeOffset="1515.776">895 1115,'-40'134,"-6"-2,-58 114,-8 24,-25 58,105-268,13-26,1 1,1 1,2 0,2 1,-2 12,6-6,3-13,-1 0,-1-1,-1 1,-2-2,-1 1,-2 1,-37 72,37-70,-2 0,-1-2,-1 0,-1-1,-17 19,-35 77,62-103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7-24T23:26:31.785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3227 638,'-923'27,"685"-10,1 10,1 10,-84 31,-364 116,316-63,207-100,156-17,0 0,1 1,-1-1,1 1,0 0,0 0,0 0,1 0,-1 1,1 0,1-1,-1 1,1 0,0 0,0 1,1-1,0 0,0 0,0 1,1-1,0 1,0-1,1 0,0 1,0-1,0 0,1 0,0 2,0 21,-3-4,2 0,1 0,1 0,1 0,1-1,1 1,8 19,23 28,2-1,4-2,2-2,3-2,3-3,3-1,48 40,-11-15,4-4,4-4,3-5,2-4,40 15,-67-45,2-3,1-4,1-4,2-3,0-4,2-4,33 2,161 10,170-8,-387-19,793 2,-667-13,0-7,123-30,118-40,62-36,-349 87,1 6,126-8,10 13,139 13,-61 7,-329 0,-1-1,1-2,-2 0,1-2,-1-1,0-1,-1-1,-1-1,2-3,131-122,-140 116,-1-2,-2 0,0 0,-2-2,0 1,-2-1,-1-1,-1 0,-2 0,0-1,-2 1,-1-1,-1 0,-1 0,-2-1,0 1,-4-8,-1-14,-2 1,-3 0,-1 0,-3 1,-2 1,-1 0,-3 2,-2 0,-2 1,-1 2,-3 0,-1 2,-2 2,-2 0,-1 3,-23-18,-55-35,-4 6,-3 5,-3 5,-3 5,-125-45,184 82,-120-60,-4 8,-4 8,-2 9,-167-30,203 76,0 7,-1 7,-125 13,12-1,258-6,-1 0,1 1,0 1,0 1,0 1,0 0,1 1,-1 1,2 0,-1 1,1 1,0 0,1 1,0 1,1 0,0 1,-6 7,-69 57,-71 81,121-106,22-32,1 1,0 0,2 1,0 1,1 0,2 0,0 1,1 1,1-1,-1 14,6-9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7-24T23:29:20.366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3227 638,'-923'27,"685"-10,1 10,1 10,-84 31,-364 116,316-63,207-100,156-17,0 0,1 1,-1-1,1 1,0 0,0 0,0 0,1 0,-1 1,1 0,1-1,-1 1,1 0,0 0,0 1,1-1,0 0,0 0,0 1,1-1,0 1,0-1,1 0,0 1,0-1,0 0,1 0,0 2,0 21,-3-4,2 0,1 0,1 0,1 0,1-1,1 1,8 19,23 28,2-1,4-2,2-2,3-2,3-3,3-1,48 40,-11-15,4-4,4-4,3-5,2-4,40 15,-67-45,2-3,1-4,1-4,2-3,0-4,2-4,33 2,161 10,170-8,-387-19,793 2,-667-13,0-7,123-30,118-40,62-36,-349 87,1 6,126-8,10 13,139 13,-61 7,-329 0,-1-1,1-2,-2 0,1-2,-1-1,0-1,-1-1,-1-1,2-3,131-122,-140 116,-1-2,-2 0,0 0,-2-2,0 1,-2-1,-1-1,-1 0,-2 0,0-1,-2 1,-1-1,-1 0,-1 0,-2-1,0 1,-4-8,-1-14,-2 1,-3 0,-1 0,-3 1,-2 1,-1 0,-3 2,-2 0,-2 1,-1 2,-3 0,-1 2,-2 2,-2 0,-1 3,-23-18,-55-35,-4 6,-3 5,-3 5,-3 5,-125-45,184 82,-120-60,-4 8,-4 8,-2 9,-167-30,203 76,0 7,-1 7,-125 13,12-1,258-6,-1 0,1 1,0 1,0 1,0 1,0 0,1 1,-1 1,2 0,-1 1,1 1,0 0,1 1,0 1,1 0,0 1,-6 7,-69 57,-71 81,121-106,22-32,1 1,0 0,2 1,0 1,1 0,2 0,0 1,1 1,1-1,-1 14,6-9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7-24T23:31:21.814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1133 264,'-324'12,"240"-5,1 4,0 4,-29 14,-128 47,111-26,72-41,55-7,1-1,-1 1,0 0,1 0,-1 0,1 0,0 0,0 0,-1 1,1-1,0 0,1 1,-1-1,0 1,1-1,-1 1,1 0,-1-1,1 1,0 0,0-1,0 1,0 0,1-1,-1 1,0-1,1 1,0 0,-1 9,0-1,1-1,-1 0,1 1,1-1,-1 0,2 0,2 8,7 12,2 0,1-2,1 0,1-1,1-1,1-1,17 17,-4-6,1-2,1-2,2-1,1-3,13 7,-23-19,1-1,0-2,1-1,0-2,0-1,1-2,11 1,57 4,60-3,-137-8,280 0,-235-4,-1-4,45-13,40-15,22-16,-122 37,1 2,43-4,4 7,49 4,-22 3,-115 1,-1-2,1 1,-1-1,1-1,-1 0,0-1,0 0,-1 0,1-2,46-50,-49 48,0-1,-1 0,0 0,-1-1,0 1,0-1,-1 0,0 0,-1-1,0 1,-1 0,0-1,0 0,-1 1,0-1,-1 0,0-3,-1-5,-1-1,-1 1,0 0,-1 0,-1 0,-1 1,0 0,-1 0,-1 1,0 1,-1-1,-1 2,0 0,-1 0,0 2,-9-8,-18-15,-2 3,-1 2,-2 2,0 3,-44-20,65 35,-43-26,-1 4,-1 4,-2 3,-57-13,70 32,1 3,-1 3,-44 6,5-1,89-3,1 1,0-1,0 2,0-1,0 1,0 0,1 1,-1 0,0 0,1 0,0 1,0 0,-1 0,2 0,-1 1,0 0,-1 3,-25 23,-25 34,43-43,7-15,1 2,0-1,0 1,0 0,1 0,1 0,-1 1,1-1,0 1,0 5,2-3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7"/>
          </a:xfrm>
          <a:prstGeom prst="rect">
            <a:avLst/>
          </a:prstGeom>
        </p:spPr>
        <p:txBody>
          <a:bodyPr vert="horz" lIns="96653" tIns="48327" rIns="96653" bIns="48327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1727"/>
          </a:xfrm>
          <a:prstGeom prst="rect">
            <a:avLst/>
          </a:prstGeom>
        </p:spPr>
        <p:txBody>
          <a:bodyPr vert="horz" lIns="96653" tIns="48327" rIns="96653" bIns="48327" rtlCol="0"/>
          <a:lstStyle>
            <a:lvl1pPr algn="r">
              <a:defRPr sz="1200"/>
            </a:lvl1pPr>
          </a:lstStyle>
          <a:p>
            <a:fld id="{E003C17B-4A37-4001-BF01-6D4047AD68F5}" type="datetimeFigureOut">
              <a:rPr lang="en-US" smtClean="0"/>
              <a:t>7/27/2024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53" tIns="48327" rIns="96653" bIns="48327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vert="horz" lIns="96653" tIns="48327" rIns="96653" bIns="48327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5"/>
            <a:ext cx="3169920" cy="481726"/>
          </a:xfrm>
          <a:prstGeom prst="rect">
            <a:avLst/>
          </a:prstGeom>
        </p:spPr>
        <p:txBody>
          <a:bodyPr vert="horz" lIns="96653" tIns="48327" rIns="96653" bIns="48327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5"/>
            <a:ext cx="3169920" cy="481726"/>
          </a:xfrm>
          <a:prstGeom prst="rect">
            <a:avLst/>
          </a:prstGeom>
        </p:spPr>
        <p:txBody>
          <a:bodyPr vert="horz" lIns="96653" tIns="48327" rIns="96653" bIns="48327" rtlCol="0" anchor="b"/>
          <a:lstStyle>
            <a:lvl1pPr algn="r">
              <a:defRPr sz="1200"/>
            </a:lvl1pPr>
          </a:lstStyle>
          <a:p>
            <a:fld id="{0E5ABBB7-DA7D-477A-ADF7-C1C919AF77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4192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5ABBB7-DA7D-477A-ADF7-C1C919AF77B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0870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E5ABBB7-DA7D-477A-ADF7-C1C919AF77B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7536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DB0E39-7B0E-4047-AAFA-ED9FC32F92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5FCA22-360E-40BE-912A-F60E8E010E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7FF062-779B-495B-B2BC-65A254A5D1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6C604F-B95A-473F-83C8-E84A3E9B648A}" type="datetimeFigureOut">
              <a:rPr lang="en-US" smtClean="0"/>
              <a:t>7/27/2024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27CBD-75C6-4497-B937-D019E7BC93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EEFD76-4104-408D-99AE-4A35CA3D34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69D7C-0A26-421E-9CD9-4D81F262DF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1103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9AC236-3CE6-4BD0-B030-93D92BFA55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2081D4-CB22-4BCF-9C17-A80C9074E8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936D6C-EAFC-44A5-9758-97930581D3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6C604F-B95A-473F-83C8-E84A3E9B648A}" type="datetimeFigureOut">
              <a:rPr lang="en-US" smtClean="0"/>
              <a:t>7/27/2024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DDD11B-A0E8-4BA0-9D97-1DF000E66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7D4FC1-B0EF-4123-9E44-BA94BD172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69D7C-0A26-421E-9CD9-4D81F262DF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2492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5649213-C3E0-4265-9427-F442EEC21DA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F8A9256-F542-494A-BC47-8BE3DE942E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D59D36-A221-4B47-8A35-0F87331F42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6C604F-B95A-473F-83C8-E84A3E9B648A}" type="datetimeFigureOut">
              <a:rPr lang="en-US" smtClean="0"/>
              <a:t>7/27/2024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069F08-F3CD-4472-9502-EB263092DE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96D859-7C66-4CF0-B668-2151451E77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69D7C-0A26-421E-9CD9-4D81F262DF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9283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4B534C-EE4B-46D2-AE6B-8DB9B0B95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0A3E90-1BE5-49C5-A75D-31957F67A1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F5CE1C-9946-4415-B73F-DF571EE8E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6C604F-B95A-473F-83C8-E84A3E9B648A}" type="datetimeFigureOut">
              <a:rPr lang="en-US" smtClean="0"/>
              <a:t>7/27/2024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836F54-AA56-411E-A75E-CB0BB5C06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BDC68D-161E-4507-8177-0AC64E786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69D7C-0A26-421E-9CD9-4D81F262DF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210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456B0-1B98-4E1A-85C0-CBF0D02A53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524118-189B-47BC-9A23-80581CC3FD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A80DB1-3F10-48FC-B19D-74D9FE3593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6C604F-B95A-473F-83C8-E84A3E9B648A}" type="datetimeFigureOut">
              <a:rPr lang="en-US" smtClean="0"/>
              <a:t>7/27/2024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6390C8-795D-41C0-BAFC-C2BB02EAFA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48A33A-1948-427D-B796-7B850173BA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69D7C-0A26-421E-9CD9-4D81F262DF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6324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C39AB-8F89-4F90-A448-124A612C98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F95FE6-43A0-47CA-87B6-80FB822046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D96653-0107-4143-A3C8-81538D3CB9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230104-BB86-4F8A-BD13-BB15E20974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6C604F-B95A-473F-83C8-E84A3E9B648A}" type="datetimeFigureOut">
              <a:rPr lang="en-US" smtClean="0"/>
              <a:t>7/27/2024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79BB9F-5E15-41AD-B0F7-AF26EE5D82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980C5D-4F6F-4DA8-8B38-FC93B80EF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69D7C-0A26-421E-9CD9-4D81F262DF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690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872E3C-7B09-4A28-898C-943651FC2A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448891-57E7-4E6D-A9F3-3D445673CE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4CF246-35F4-4A19-9692-C718FEB5DC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38063B-45E0-4C97-B6F3-D61C52148AD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B6C359-700D-43BB-86FB-EE919A6FDE5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A0AB0C2-02D5-48C8-B1BF-6D6FB9E5DF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6C604F-B95A-473F-83C8-E84A3E9B648A}" type="datetimeFigureOut">
              <a:rPr lang="en-US" smtClean="0"/>
              <a:t>7/27/2024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F0B0CC6-F6F1-4226-9D83-86BB2DD3C6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0643269-58E3-47FE-961D-7DC53E089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69D7C-0A26-421E-9CD9-4D81F262DF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2563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CCC94-CA28-4DA5-A064-964183756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9241E5F-927D-4118-BE08-4A770CA0B5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6C604F-B95A-473F-83C8-E84A3E9B648A}" type="datetimeFigureOut">
              <a:rPr lang="en-US" smtClean="0"/>
              <a:t>7/27/2024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FAA108-2B72-4886-BA3B-344F31EA7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4A4616-549A-435D-B10E-51DAEF7A41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69D7C-0A26-421E-9CD9-4D81F262DF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4572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5A9B139-A34C-4796-9D16-71922C43F5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6C604F-B95A-473F-83C8-E84A3E9B648A}" type="datetimeFigureOut">
              <a:rPr lang="en-US" smtClean="0"/>
              <a:t>7/27/2024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6BB59BD-41D3-442A-886F-AC9338CD1A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60D64C-ECFF-4BE5-A7B2-845ACCC41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69D7C-0A26-421E-9CD9-4D81F262DF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6137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8CE26-808A-40A2-A515-D6A6F6CC91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898404-8E90-4203-8A6E-AB3E13B062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6F8E6A-BE22-4CEA-B4B0-BF0F1B537A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084270-D391-4B92-839A-62D2622B66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6C604F-B95A-473F-83C8-E84A3E9B648A}" type="datetimeFigureOut">
              <a:rPr lang="en-US" smtClean="0"/>
              <a:t>7/27/2024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5D895B-5C6A-4EE3-91F5-4EEAC3585C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3B3DD9-C9BF-4681-8F4A-C9887DDFC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69D7C-0A26-421E-9CD9-4D81F262DF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04648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FE9D67-BEAF-4188-93AB-424B74295D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44597ED-E62F-490B-AFCF-A94E4CF6A57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B271A9-9AEF-4078-8AA2-932A45BBCA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BBDCE8-47C7-4FA5-9587-E8B1DD8BE6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6C604F-B95A-473F-83C8-E84A3E9B648A}" type="datetimeFigureOut">
              <a:rPr lang="en-US" smtClean="0"/>
              <a:t>7/27/2024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4BE0EE-3B87-4621-A280-64BE8EC6A3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EA472A-BA30-430F-A04C-E27D41EBD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69D7C-0A26-421E-9CD9-4D81F262DF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0815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C4C3FB2-CDFA-4133-BD94-7F5D510654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BB67E1-24B9-4E6B-8A9F-9899C9C371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689B1B-563C-45CC-98A6-91E6754C45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6C604F-B95A-473F-83C8-E84A3E9B648A}" type="datetimeFigureOut">
              <a:rPr lang="en-US" smtClean="0"/>
              <a:t>7/27/2024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937BD9-688F-40CF-8B76-9662286F590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79E655-B01C-4BDB-BA64-6E90A95DB7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E69D7C-0A26-421E-9CD9-4D81F262DF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1112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customXml" Target="../ink/ink6.xml"/><Relationship Id="rId3" Type="http://schemas.openxmlformats.org/officeDocument/2006/relationships/customXml" Target="../ink/ink2.xml"/><Relationship Id="rId7" Type="http://schemas.openxmlformats.org/officeDocument/2006/relationships/customXml" Target="../ink/ink4.xml"/><Relationship Id="rId12" Type="http://schemas.openxmlformats.org/officeDocument/2006/relationships/image" Target="../media/image22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1.png"/><Relationship Id="rId5" Type="http://schemas.openxmlformats.org/officeDocument/2006/relationships/customXml" Target="../ink/ink3.xml"/><Relationship Id="rId10" Type="http://schemas.openxmlformats.org/officeDocument/2006/relationships/image" Target="../media/image20.png"/><Relationship Id="rId4" Type="http://schemas.openxmlformats.org/officeDocument/2006/relationships/image" Target="../media/image17.png"/><Relationship Id="rId9" Type="http://schemas.openxmlformats.org/officeDocument/2006/relationships/customXml" Target="../ink/ink5.xml"/><Relationship Id="rId1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kbase.us/dynserv/66e9a37e7d3a56b64cc372c89d1eaafaa605c397.HTMLFileSetServ/api/v1/123807/1565/1/$/0/CheckM_Table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hyperlink" Target="https://kbase.us/dynserv/66e9a37e7d3a56b64cc372c89d1eaafaa605c397.HTMLFileSetServ/api/v1/123807/1571/1/$/0/CheckM_Table.html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0.png"/><Relationship Id="rId4" Type="http://schemas.openxmlformats.org/officeDocument/2006/relationships/customXml" Target="../ink/ink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0.png"/><Relationship Id="rId4" Type="http://schemas.openxmlformats.org/officeDocument/2006/relationships/customXml" Target="../ink/ink8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customXml" Target="../ink/ink9.xml"/><Relationship Id="rId7" Type="http://schemas.openxmlformats.org/officeDocument/2006/relationships/customXml" Target="../ink/ink12.xm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1.xml"/><Relationship Id="rId5" Type="http://schemas.openxmlformats.org/officeDocument/2006/relationships/customXml" Target="../ink/ink10.xml"/><Relationship Id="rId4" Type="http://schemas.openxmlformats.org/officeDocument/2006/relationships/image" Target="../media/image29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kbase.us/dynserv/66e9a37e7d3a56b64cc372c89d1eaafaa605c397.HTMLFileSetServ/api/v1/147707/436/1/$/0/RSSC_HighQuality_2023-07-03.genome-set-BLASTp_Search.html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kbase.us/dynserv/66e9a37e7d3a56b64cc372c89d1eaafaa605c397.HTMLFileSetServ/api/v1/147707/436/1/$/0/RSSC_HighQuality_2023-07-03.genome-set-BLASTp_Search.html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lowepowerlab.ucdavis.edu/datasets" TargetMode="Externa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lowepowerlab.ucdavis.edu/datasets" TargetMode="External"/><Relationship Id="rId5" Type="http://schemas.openxmlformats.org/officeDocument/2006/relationships/hyperlink" Target="https://github.com/gamcil/clinker" TargetMode="External"/><Relationship Id="rId4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86B809-7BA1-4B69-A575-3A696D929E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2192000" cy="1331573"/>
          </a:xfrm>
        </p:spPr>
        <p:txBody>
          <a:bodyPr>
            <a:normAutofit/>
          </a:bodyPr>
          <a:lstStyle/>
          <a:p>
            <a:r>
              <a:rPr lang="en-US" sz="2800" dirty="0"/>
              <a:t>My Goals: </a:t>
            </a:r>
            <a:br>
              <a:rPr lang="en-US" sz="2800" dirty="0"/>
            </a:br>
            <a:r>
              <a:rPr lang="en-US" sz="2800" dirty="0"/>
              <a:t>Share my opinions on “best practices” for using KBase</a:t>
            </a:r>
          </a:p>
        </p:txBody>
      </p:sp>
      <p:pic>
        <p:nvPicPr>
          <p:cNvPr id="5" name="Picture 2" descr="Flow diagram of app pathways in KBase. Users begin by importing their 'omics data and processing it with various apps for genome assembly, annotation, feature analysis, and more.">
            <a:extLst>
              <a:ext uri="{FF2B5EF4-FFF2-40B4-BE49-F238E27FC236}">
                <a16:creationId xmlns:a16="http://schemas.microsoft.com/office/drawing/2014/main" id="{29428D5B-F09E-4CB4-B2BC-233501F528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6" t="60168" r="86964" b="15635"/>
          <a:stretch/>
        </p:blipFill>
        <p:spPr bwMode="auto">
          <a:xfrm>
            <a:off x="5144000" y="1656141"/>
            <a:ext cx="381000" cy="393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Flow diagram of app pathways in KBase. Users begin by importing their 'omics data and processing it with various apps for genome assembly, annotation, feature analysis, and more.">
            <a:extLst>
              <a:ext uri="{FF2B5EF4-FFF2-40B4-BE49-F238E27FC236}">
                <a16:creationId xmlns:a16="http://schemas.microsoft.com/office/drawing/2014/main" id="{EFB6F97B-4F50-4794-9E7B-B5D099156B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6" t="60168" r="86964" b="15635"/>
          <a:stretch/>
        </p:blipFill>
        <p:spPr bwMode="auto">
          <a:xfrm>
            <a:off x="5187544" y="3145338"/>
            <a:ext cx="381000" cy="393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Flow diagram of app pathways in KBase. Users begin by importing their 'omics data and processing it with various apps for genome assembly, annotation, feature analysis, and more.">
            <a:extLst>
              <a:ext uri="{FF2B5EF4-FFF2-40B4-BE49-F238E27FC236}">
                <a16:creationId xmlns:a16="http://schemas.microsoft.com/office/drawing/2014/main" id="{5CFCA9E5-2880-4BE5-86DD-21C794796F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6" t="60168" r="86964" b="15635"/>
          <a:stretch/>
        </p:blipFill>
        <p:spPr bwMode="auto">
          <a:xfrm>
            <a:off x="5187544" y="3648199"/>
            <a:ext cx="381000" cy="393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Flow diagram of app pathways in KBase. Users begin by importing their 'omics data and processing it with various apps for genome assembly, annotation, feature analysis, and more.">
            <a:extLst>
              <a:ext uri="{FF2B5EF4-FFF2-40B4-BE49-F238E27FC236}">
                <a16:creationId xmlns:a16="http://schemas.microsoft.com/office/drawing/2014/main" id="{11F69428-1A46-4A08-A692-8D14465724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6" t="60168" r="86964" b="15635"/>
          <a:stretch/>
        </p:blipFill>
        <p:spPr bwMode="auto">
          <a:xfrm>
            <a:off x="5183963" y="4634535"/>
            <a:ext cx="381000" cy="393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E61365BA-B1AC-4432-98AA-81C5AA01E95C}"/>
              </a:ext>
            </a:extLst>
          </p:cNvPr>
          <p:cNvGrpSpPr/>
          <p:nvPr/>
        </p:nvGrpSpPr>
        <p:grpSpPr>
          <a:xfrm>
            <a:off x="95749" y="1339630"/>
            <a:ext cx="4971552" cy="5363833"/>
            <a:chOff x="95748" y="1339630"/>
            <a:chExt cx="7236295" cy="780727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BAC4880-29D1-409F-8A70-65844CB386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748" y="1339630"/>
              <a:ext cx="7208567" cy="5576313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0E96F01-F8CB-47B4-A3DC-D1485D58F4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9117" y="6846623"/>
              <a:ext cx="7042926" cy="2300284"/>
            </a:xfrm>
            <a:prstGeom prst="rect">
              <a:avLst/>
            </a:prstGeom>
          </p:spPr>
        </p:pic>
      </p:grpSp>
      <p:pic>
        <p:nvPicPr>
          <p:cNvPr id="11" name="Picture 2" descr="Flow diagram of app pathways in KBase. Users begin by importing their 'omics data and processing it with various apps for genome assembly, annotation, feature analysis, and more.">
            <a:extLst>
              <a:ext uri="{FF2B5EF4-FFF2-40B4-BE49-F238E27FC236}">
                <a16:creationId xmlns:a16="http://schemas.microsoft.com/office/drawing/2014/main" id="{C10BABAE-8AD9-4A2B-935A-3BA5B297B2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6" t="60168" r="86964" b="15635"/>
          <a:stretch/>
        </p:blipFill>
        <p:spPr bwMode="auto">
          <a:xfrm>
            <a:off x="5200151" y="5195029"/>
            <a:ext cx="381000" cy="393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Flow diagram of app pathways in KBase. Users begin by importing their 'omics data and processing it with various apps for genome assembly, annotation, feature analysis, and more.">
            <a:extLst>
              <a:ext uri="{FF2B5EF4-FFF2-40B4-BE49-F238E27FC236}">
                <a16:creationId xmlns:a16="http://schemas.microsoft.com/office/drawing/2014/main" id="{58B0C9A7-06C1-4489-A828-0513F3E384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6" t="60168" r="86964" b="15635"/>
          <a:stretch/>
        </p:blipFill>
        <p:spPr bwMode="auto">
          <a:xfrm>
            <a:off x="5200151" y="5697890"/>
            <a:ext cx="381000" cy="393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Flow diagram of app pathways in KBase. Users begin by importing their 'omics data and processing it with various apps for genome assembly, annotation, feature analysis, and more.">
            <a:extLst>
              <a:ext uri="{FF2B5EF4-FFF2-40B4-BE49-F238E27FC236}">
                <a16:creationId xmlns:a16="http://schemas.microsoft.com/office/drawing/2014/main" id="{37D6F4D7-F147-48FC-867D-D38B721246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6" t="60168" r="86964" b="15635"/>
          <a:stretch/>
        </p:blipFill>
        <p:spPr bwMode="auto">
          <a:xfrm>
            <a:off x="5200151" y="6237672"/>
            <a:ext cx="381000" cy="393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97210E4-6F09-44D7-A0E5-E5F01DF67850}"/>
              </a:ext>
            </a:extLst>
          </p:cNvPr>
          <p:cNvSpPr txBox="1"/>
          <p:nvPr/>
        </p:nvSpPr>
        <p:spPr>
          <a:xfrm>
            <a:off x="6096000" y="1416585"/>
            <a:ext cx="57815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and share anecdotes of how KBase has advanced our </a:t>
            </a:r>
            <a:r>
              <a:rPr lang="en-US" sz="2400" i="1" dirty="0"/>
              <a:t>Ralstonia</a:t>
            </a:r>
            <a:r>
              <a:rPr lang="en-US" sz="2400" dirty="0"/>
              <a:t> research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BF33E9F-404A-42D9-BCC4-0C038BB05E73}"/>
              </a:ext>
            </a:extLst>
          </p:cNvPr>
          <p:cNvSpPr txBox="1"/>
          <p:nvPr/>
        </p:nvSpPr>
        <p:spPr>
          <a:xfrm>
            <a:off x="8745108" y="5913281"/>
            <a:ext cx="31323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Tiffany Lowe-Power</a:t>
            </a:r>
          </a:p>
          <a:p>
            <a:pPr algn="ctr"/>
            <a:r>
              <a:rPr lang="en-US" sz="2400" b="1" dirty="0"/>
              <a:t>UC Davis</a:t>
            </a:r>
          </a:p>
        </p:txBody>
      </p:sp>
    </p:spTree>
    <p:extLst>
      <p:ext uri="{BB962C8B-B14F-4D97-AF65-F5344CB8AC3E}">
        <p14:creationId xmlns:p14="http://schemas.microsoft.com/office/powerpoint/2010/main" val="8779123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0C3E123-B579-4149-9F1D-0D367600BA61}"/>
              </a:ext>
            </a:extLst>
          </p:cNvPr>
          <p:cNvSpPr/>
          <p:nvPr/>
        </p:nvSpPr>
        <p:spPr>
          <a:xfrm>
            <a:off x="0" y="0"/>
            <a:ext cx="12192000" cy="51127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Building a KBase </a:t>
            </a:r>
            <a:r>
              <a:rPr lang="en-US" sz="2000" dirty="0" err="1"/>
              <a:t>GenomeSet</a:t>
            </a:r>
            <a:r>
              <a:rPr lang="en-US" sz="2000" dirty="0"/>
              <a:t> / Narrative </a:t>
            </a:r>
            <a:r>
              <a:rPr lang="en-US" sz="2000" b="1" dirty="0"/>
              <a:t>for phylogenomics of your favorite bacterial species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2F7B75C-D7A8-4D17-803A-FA7BE05C9193}"/>
              </a:ext>
            </a:extLst>
          </p:cNvPr>
          <p:cNvSpPr/>
          <p:nvPr/>
        </p:nvSpPr>
        <p:spPr>
          <a:xfrm>
            <a:off x="-1" y="511277"/>
            <a:ext cx="12300155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/>
              <a:t>Step 2: Create a Narrative called “Phylogenomics for Ralstonia”.</a:t>
            </a:r>
            <a:endParaRPr lang="en-US" sz="2000" dirty="0"/>
          </a:p>
          <a:p>
            <a:r>
              <a:rPr lang="en-US" sz="2000" dirty="0"/>
              <a:t>Bring the genomes into the KBase Narrative.</a:t>
            </a:r>
          </a:p>
          <a:p>
            <a:endParaRPr lang="en-US" sz="2000" dirty="0"/>
          </a:p>
          <a:p>
            <a:r>
              <a:rPr lang="en-US" sz="2000" dirty="0"/>
              <a:t>Option 2: Download data from NCBI / other servers</a:t>
            </a:r>
          </a:p>
          <a:p>
            <a:r>
              <a:rPr lang="en-US" sz="2000" dirty="0"/>
              <a:t>Suggestion: Use </a:t>
            </a:r>
            <a:r>
              <a:rPr lang="en-US" sz="2000" b="1" dirty="0"/>
              <a:t>NCBI </a:t>
            </a:r>
            <a:r>
              <a:rPr lang="en-US" sz="2000" b="1" dirty="0" err="1"/>
              <a:t>RefSeq</a:t>
            </a:r>
            <a:r>
              <a:rPr lang="en-US" sz="2000" b="1" dirty="0"/>
              <a:t> format </a:t>
            </a:r>
            <a:r>
              <a:rPr lang="en-US" sz="2000" dirty="0"/>
              <a:t>and download the </a:t>
            </a:r>
            <a:r>
              <a:rPr lang="en-US" sz="2000" b="1" dirty="0"/>
              <a:t>.</a:t>
            </a:r>
            <a:r>
              <a:rPr lang="en-US" sz="2000" b="1" dirty="0" err="1"/>
              <a:t>gbff</a:t>
            </a:r>
            <a:r>
              <a:rPr lang="en-US" sz="2000" b="1" dirty="0"/>
              <a:t> </a:t>
            </a:r>
            <a:r>
              <a:rPr lang="en-US" sz="2000" dirty="0"/>
              <a:t>(</a:t>
            </a:r>
            <a:r>
              <a:rPr lang="en-US" sz="2000" dirty="0" err="1"/>
              <a:t>DNA+annotations</a:t>
            </a:r>
            <a:r>
              <a:rPr lang="en-US" sz="2000" dirty="0"/>
              <a:t> = “KBase Genome”) and </a:t>
            </a:r>
            <a:r>
              <a:rPr lang="en-US" sz="2000" u="sng" dirty="0"/>
              <a:t>not</a:t>
            </a:r>
            <a:r>
              <a:rPr lang="en-US" sz="2000" dirty="0"/>
              <a:t> the .</a:t>
            </a:r>
            <a:r>
              <a:rPr lang="en-US" sz="2000" dirty="0" err="1"/>
              <a:t>fasta</a:t>
            </a:r>
            <a:r>
              <a:rPr lang="en-US" sz="2000" dirty="0"/>
              <a:t> (DNA only = “KBase Assembly”)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A8948FB-6771-4829-92C0-89584F12C3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3222226"/>
            <a:ext cx="5275317" cy="136704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D1F3DD9-5472-4418-8347-E6EA61BC27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4034" y="3222226"/>
            <a:ext cx="5903231" cy="325231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450AF07-8C71-4BAC-9D47-43D0024C0702}"/>
              </a:ext>
            </a:extLst>
          </p:cNvPr>
          <p:cNvSpPr txBox="1"/>
          <p:nvPr/>
        </p:nvSpPr>
        <p:spPr>
          <a:xfrm>
            <a:off x="0" y="2811901"/>
            <a:ext cx="39228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One genome at a time approach:</a:t>
            </a:r>
          </a:p>
        </p:txBody>
      </p:sp>
    </p:spTree>
    <p:extLst>
      <p:ext uri="{BB962C8B-B14F-4D97-AF65-F5344CB8AC3E}">
        <p14:creationId xmlns:p14="http://schemas.microsoft.com/office/powerpoint/2010/main" val="14361057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0C3E123-B579-4149-9F1D-0D367600BA61}"/>
              </a:ext>
            </a:extLst>
          </p:cNvPr>
          <p:cNvSpPr/>
          <p:nvPr/>
        </p:nvSpPr>
        <p:spPr>
          <a:xfrm>
            <a:off x="0" y="0"/>
            <a:ext cx="12192000" cy="51127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Building a KBase </a:t>
            </a:r>
            <a:r>
              <a:rPr lang="en-US" sz="2000" dirty="0" err="1"/>
              <a:t>GenomeSet</a:t>
            </a:r>
            <a:r>
              <a:rPr lang="en-US" sz="2000" dirty="0"/>
              <a:t> / Narrative </a:t>
            </a:r>
            <a:r>
              <a:rPr lang="en-US" sz="2000" b="1" dirty="0"/>
              <a:t>for phylogenomics of your favorite bacterial species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2F7B75C-D7A8-4D17-803A-FA7BE05C9193}"/>
              </a:ext>
            </a:extLst>
          </p:cNvPr>
          <p:cNvSpPr/>
          <p:nvPr/>
        </p:nvSpPr>
        <p:spPr>
          <a:xfrm>
            <a:off x="0" y="511277"/>
            <a:ext cx="1196585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/>
              <a:t>Step 2: Create a Narrative called “Phylogenomics for Ralstonia”.</a:t>
            </a:r>
            <a:endParaRPr lang="en-US" sz="2000" dirty="0"/>
          </a:p>
          <a:p>
            <a:r>
              <a:rPr lang="en-US" sz="2000" dirty="0"/>
              <a:t>Bring the genomes into the KBase Narrative.</a:t>
            </a:r>
          </a:p>
          <a:p>
            <a:endParaRPr lang="en-US" sz="2000" dirty="0"/>
          </a:p>
          <a:p>
            <a:r>
              <a:rPr lang="en-US" sz="2000" dirty="0"/>
              <a:t>Option 2: Download data from NCBI / other servers</a:t>
            </a:r>
          </a:p>
          <a:p>
            <a:r>
              <a:rPr lang="en-US" sz="2000" dirty="0"/>
              <a:t>Suggestion: Use </a:t>
            </a:r>
            <a:r>
              <a:rPr lang="en-US" sz="2000" b="1" dirty="0"/>
              <a:t>NCBI </a:t>
            </a:r>
            <a:r>
              <a:rPr lang="en-US" sz="2000" b="1" dirty="0" err="1"/>
              <a:t>RefSeq</a:t>
            </a:r>
            <a:r>
              <a:rPr lang="en-US" sz="2000" b="1" dirty="0"/>
              <a:t> format </a:t>
            </a:r>
            <a:r>
              <a:rPr lang="en-US" sz="2000" dirty="0"/>
              <a:t>and download the </a:t>
            </a:r>
            <a:r>
              <a:rPr lang="en-US" sz="2000" b="1" dirty="0"/>
              <a:t>.</a:t>
            </a:r>
            <a:r>
              <a:rPr lang="en-US" sz="2000" b="1" dirty="0" err="1"/>
              <a:t>gbff</a:t>
            </a:r>
            <a:r>
              <a:rPr lang="en-US" sz="2000" b="1" dirty="0"/>
              <a:t> </a:t>
            </a:r>
            <a:r>
              <a:rPr lang="en-US" sz="2000" dirty="0"/>
              <a:t>(</a:t>
            </a:r>
            <a:r>
              <a:rPr lang="en-US" sz="2000" dirty="0" err="1"/>
              <a:t>DNA+annotations</a:t>
            </a:r>
            <a:r>
              <a:rPr lang="en-US" sz="2000" dirty="0"/>
              <a:t> = “KBase Genome”) and </a:t>
            </a:r>
            <a:r>
              <a:rPr lang="en-US" sz="2000" u="sng" dirty="0"/>
              <a:t>not</a:t>
            </a:r>
            <a:r>
              <a:rPr lang="en-US" sz="2000" dirty="0"/>
              <a:t> the .</a:t>
            </a:r>
            <a:r>
              <a:rPr lang="en-US" sz="2000" dirty="0" err="1"/>
              <a:t>fasta</a:t>
            </a:r>
            <a:r>
              <a:rPr lang="en-US" sz="2000" dirty="0"/>
              <a:t> (DNA only = “KBase Assembly”)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450AF07-8C71-4BAC-9D47-43D0024C0702}"/>
              </a:ext>
            </a:extLst>
          </p:cNvPr>
          <p:cNvSpPr txBox="1"/>
          <p:nvPr/>
        </p:nvSpPr>
        <p:spPr>
          <a:xfrm>
            <a:off x="0" y="2811901"/>
            <a:ext cx="34243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Batch of genomes approach: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213AA11-1395-4C5F-B74F-8EFC275FCD70}"/>
              </a:ext>
            </a:extLst>
          </p:cNvPr>
          <p:cNvSpPr/>
          <p:nvPr/>
        </p:nvSpPr>
        <p:spPr>
          <a:xfrm>
            <a:off x="1120877" y="3429000"/>
            <a:ext cx="9724103" cy="276778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Good luck. It looks like NCBI just updated how to do this. </a:t>
            </a:r>
          </a:p>
        </p:txBody>
      </p:sp>
    </p:spTree>
    <p:extLst>
      <p:ext uri="{BB962C8B-B14F-4D97-AF65-F5344CB8AC3E}">
        <p14:creationId xmlns:p14="http://schemas.microsoft.com/office/powerpoint/2010/main" val="37991785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0C3E123-B579-4149-9F1D-0D367600BA61}"/>
              </a:ext>
            </a:extLst>
          </p:cNvPr>
          <p:cNvSpPr/>
          <p:nvPr/>
        </p:nvSpPr>
        <p:spPr>
          <a:xfrm>
            <a:off x="0" y="0"/>
            <a:ext cx="12192000" cy="51127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Building a KBase </a:t>
            </a:r>
            <a:r>
              <a:rPr lang="en-US" sz="2000" dirty="0" err="1"/>
              <a:t>GenomeSet</a:t>
            </a:r>
            <a:r>
              <a:rPr lang="en-US" sz="2000" dirty="0"/>
              <a:t> / Narrative </a:t>
            </a:r>
            <a:r>
              <a:rPr lang="en-US" sz="2000" b="1" dirty="0"/>
              <a:t>for phylogenomics of your favorite bacterial species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2F7B75C-D7A8-4D17-803A-FA7BE05C9193}"/>
              </a:ext>
            </a:extLst>
          </p:cNvPr>
          <p:cNvSpPr/>
          <p:nvPr/>
        </p:nvSpPr>
        <p:spPr>
          <a:xfrm>
            <a:off x="0" y="511277"/>
            <a:ext cx="1196585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/>
              <a:t>Step 3: </a:t>
            </a:r>
            <a:r>
              <a:rPr lang="en-US" sz="2000" dirty="0"/>
              <a:t>Name the genomes with an informative name.</a:t>
            </a:r>
          </a:p>
          <a:p>
            <a:r>
              <a:rPr lang="en-US" sz="2000" i="1" dirty="0"/>
              <a:t>(My approach is tedious, sorry)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20EFC2-56B3-48C6-B811-D1832D21E4B3}"/>
              </a:ext>
            </a:extLst>
          </p:cNvPr>
          <p:cNvSpPr txBox="1"/>
          <p:nvPr/>
        </p:nvSpPr>
        <p:spPr>
          <a:xfrm>
            <a:off x="91483" y="2131128"/>
            <a:ext cx="401156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dirty="0"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If data was pre-loaded in KBase, manually rename (copy/paste carefully from your excel file with the names)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A1C14D9-933E-4BCA-B938-143BC7F82C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125" y="3721032"/>
            <a:ext cx="3286584" cy="182905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8059EAAB-B6A3-42D2-8F80-12B8B2E2E1BC}"/>
                  </a:ext>
                </a:extLst>
              </p14:cNvPr>
              <p14:cNvContentPartPr/>
              <p14:nvPr/>
            </p14:nvContentPartPr>
            <p14:xfrm>
              <a:off x="2542404" y="3370688"/>
              <a:ext cx="601560" cy="13510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8059EAAB-B6A3-42D2-8F80-12B8B2E2E1B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524404" y="3353048"/>
                <a:ext cx="637200" cy="138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64E4C51F-C899-4B70-9ABE-6C961AC93396}"/>
                  </a:ext>
                </a:extLst>
              </p14:cNvPr>
              <p14:cNvContentPartPr/>
              <p14:nvPr/>
            </p14:nvContentPartPr>
            <p14:xfrm>
              <a:off x="2632044" y="4886648"/>
              <a:ext cx="74520" cy="31680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64E4C51F-C899-4B70-9ABE-6C961AC9339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614044" y="4869008"/>
                <a:ext cx="110160" cy="35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73450347-8F49-45F6-933C-0CC7535F2F0C}"/>
                  </a:ext>
                </a:extLst>
              </p14:cNvPr>
              <p14:cNvContentPartPr/>
              <p14:nvPr/>
            </p14:nvContentPartPr>
            <p14:xfrm>
              <a:off x="1191684" y="4906088"/>
              <a:ext cx="10080" cy="3045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73450347-8F49-45F6-933C-0CC7535F2F0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174044" y="4888448"/>
                <a:ext cx="45720" cy="34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38A88A7B-92CC-44CE-8CC0-0ED520408224}"/>
                  </a:ext>
                </a:extLst>
              </p14:cNvPr>
              <p14:cNvContentPartPr/>
              <p14:nvPr/>
            </p14:nvContentPartPr>
            <p14:xfrm>
              <a:off x="2033364" y="5591888"/>
              <a:ext cx="127800" cy="16992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38A88A7B-92CC-44CE-8CC0-0ED520408224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015674" y="5574248"/>
                <a:ext cx="163541" cy="205560"/>
              </a:xfrm>
              <a:prstGeom prst="rect">
                <a:avLst/>
              </a:prstGeom>
            </p:spPr>
          </p:pic>
        </mc:Fallback>
      </mc:AlternateContent>
      <p:pic>
        <p:nvPicPr>
          <p:cNvPr id="21" name="Picture 20">
            <a:extLst>
              <a:ext uri="{FF2B5EF4-FFF2-40B4-BE49-F238E27FC236}">
                <a16:creationId xmlns:a16="http://schemas.microsoft.com/office/drawing/2014/main" id="{BD86CEE2-5AD2-40B1-A749-C48BE5285D5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935837" y="3180333"/>
            <a:ext cx="7164680" cy="167730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796A9E8-943F-4ECB-B3E0-965EE3F15795}"/>
              </a:ext>
            </a:extLst>
          </p:cNvPr>
          <p:cNvSpPr txBox="1"/>
          <p:nvPr/>
        </p:nvSpPr>
        <p:spPr>
          <a:xfrm>
            <a:off x="4920338" y="2131128"/>
            <a:ext cx="70455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dirty="0"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If you need to import data, you can name the object when using the Import from Staging Area app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CA8FC3D-B324-49F6-8CAF-45CC52DA9D76}"/>
              </a:ext>
            </a:extLst>
          </p:cNvPr>
          <p:cNvGrpSpPr/>
          <p:nvPr/>
        </p:nvGrpSpPr>
        <p:grpSpPr>
          <a:xfrm>
            <a:off x="4347686" y="5710830"/>
            <a:ext cx="8190824" cy="1145304"/>
            <a:chOff x="4347686" y="5673507"/>
            <a:chExt cx="8190824" cy="1145304"/>
          </a:xfrm>
        </p:grpSpPr>
        <p:pic>
          <p:nvPicPr>
            <p:cNvPr id="6146" name="Picture 2" descr="14&quot; Atomic Wall Clock ...">
              <a:extLst>
                <a:ext uri="{FF2B5EF4-FFF2-40B4-BE49-F238E27FC236}">
                  <a16:creationId xmlns:a16="http://schemas.microsoft.com/office/drawing/2014/main" id="{BFC1FC67-8E9A-4992-B4F0-21787769FE1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47686" y="5673507"/>
              <a:ext cx="1145304" cy="11453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72C1CDA-6029-4A2D-911C-373B5845D0A5}"/>
                </a:ext>
              </a:extLst>
            </p:cNvPr>
            <p:cNvSpPr txBox="1"/>
            <p:nvPr/>
          </p:nvSpPr>
          <p:spPr>
            <a:xfrm>
              <a:off x="5492990" y="5946613"/>
              <a:ext cx="70455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2000" dirty="0">
                  <a:latin typeface="Nirmala UI" panose="020B0502040204020203" pitchFamily="34" charset="0"/>
                  <a:ea typeface="Nirmala UI" panose="020B0502040204020203" pitchFamily="34" charset="0"/>
                  <a:cs typeface="Nirmala UI" panose="020B0502040204020203" pitchFamily="34" charset="0"/>
                </a:rPr>
                <a:t>Repeat </a:t>
              </a:r>
              <a:r>
                <a:rPr lang="en-US" sz="2000" i="1" dirty="0">
                  <a:latin typeface="Nirmala UI" panose="020B0502040204020203" pitchFamily="34" charset="0"/>
                  <a:ea typeface="Nirmala UI" panose="020B0502040204020203" pitchFamily="34" charset="0"/>
                  <a:cs typeface="Nirmala UI" panose="020B0502040204020203" pitchFamily="34" charset="0"/>
                </a:rPr>
                <a:t>ad </a:t>
              </a:r>
              <a:r>
                <a:rPr lang="en-US" sz="2000" i="1" dirty="0" err="1">
                  <a:latin typeface="Nirmala UI" panose="020B0502040204020203" pitchFamily="34" charset="0"/>
                  <a:ea typeface="Nirmala UI" panose="020B0502040204020203" pitchFamily="34" charset="0"/>
                  <a:cs typeface="Nirmala UI" panose="020B0502040204020203" pitchFamily="34" charset="0"/>
                </a:rPr>
                <a:t>naseum</a:t>
              </a:r>
              <a:endParaRPr lang="en-US" sz="2000" dirty="0"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endParaRPr>
            </a:p>
          </p:txBody>
        </p:sp>
      </p:grpSp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3A792A13-D9B0-4ED3-B8EF-7950E81D6FFF}"/>
                  </a:ext>
                </a:extLst>
              </p14:cNvPr>
              <p14:cNvContentPartPr/>
              <p14:nvPr/>
            </p14:nvContentPartPr>
            <p14:xfrm>
              <a:off x="10706635" y="4002531"/>
              <a:ext cx="1557720" cy="115596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3A792A13-D9B0-4ED3-B8EF-7950E81D6FFF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0688639" y="3984891"/>
                <a:ext cx="1593352" cy="1191600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559672E8-24EA-4483-A39F-512982A391E2}"/>
              </a:ext>
            </a:extLst>
          </p:cNvPr>
          <p:cNvSpPr txBox="1"/>
          <p:nvPr/>
        </p:nvSpPr>
        <p:spPr>
          <a:xfrm>
            <a:off x="8407483" y="5169902"/>
            <a:ext cx="35023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/>
              <a:t>Useful for large batches</a:t>
            </a:r>
          </a:p>
        </p:txBody>
      </p:sp>
    </p:spTree>
    <p:extLst>
      <p:ext uri="{BB962C8B-B14F-4D97-AF65-F5344CB8AC3E}">
        <p14:creationId xmlns:p14="http://schemas.microsoft.com/office/powerpoint/2010/main" val="3251785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0C3E123-B579-4149-9F1D-0D367600BA61}"/>
              </a:ext>
            </a:extLst>
          </p:cNvPr>
          <p:cNvSpPr/>
          <p:nvPr/>
        </p:nvSpPr>
        <p:spPr>
          <a:xfrm>
            <a:off x="0" y="0"/>
            <a:ext cx="12192000" cy="51127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Building a KBase </a:t>
            </a:r>
            <a:r>
              <a:rPr lang="en-US" sz="2000" dirty="0" err="1"/>
              <a:t>GenomeSet</a:t>
            </a:r>
            <a:r>
              <a:rPr lang="en-US" sz="2000" dirty="0"/>
              <a:t> / Narrative </a:t>
            </a:r>
            <a:r>
              <a:rPr lang="en-US" sz="2000" b="1" dirty="0"/>
              <a:t>for phylogenomics of your favorite bacterial species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2F7B75C-D7A8-4D17-803A-FA7BE05C9193}"/>
              </a:ext>
            </a:extLst>
          </p:cNvPr>
          <p:cNvSpPr/>
          <p:nvPr/>
        </p:nvSpPr>
        <p:spPr>
          <a:xfrm>
            <a:off x="0" y="511277"/>
            <a:ext cx="1196585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/>
              <a:t>Step 4: </a:t>
            </a:r>
            <a:r>
              <a:rPr lang="en-US" sz="2000" dirty="0"/>
              <a:t>Create a </a:t>
            </a:r>
            <a:r>
              <a:rPr lang="en-US" sz="2000" dirty="0" err="1"/>
              <a:t>genomeSet</a:t>
            </a:r>
            <a:r>
              <a:rPr lang="en-US" sz="2000" dirty="0"/>
              <a:t> with Batch Create Genome Set</a:t>
            </a:r>
            <a:endParaRPr lang="en-US" sz="2000" i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B1F33BB-BF6C-48D5-85F4-C12DF86C84A4}"/>
              </a:ext>
            </a:extLst>
          </p:cNvPr>
          <p:cNvSpPr/>
          <p:nvPr/>
        </p:nvSpPr>
        <p:spPr>
          <a:xfrm>
            <a:off x="639097" y="2702712"/>
            <a:ext cx="989125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Example name: </a:t>
            </a:r>
          </a:p>
          <a:p>
            <a:endParaRPr lang="en-US" dirty="0"/>
          </a:p>
          <a:p>
            <a:r>
              <a:rPr lang="en-US" dirty="0"/>
              <a:t>RSSC_for_phylogenomics_IncludesBadQualityGenomes_v2023-11-11.genomeSet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6C970B6-EEDD-4385-8ED1-7D406C0899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4593" b="67797"/>
          <a:stretch/>
        </p:blipFill>
        <p:spPr>
          <a:xfrm>
            <a:off x="747921" y="1209898"/>
            <a:ext cx="4433679" cy="1110515"/>
          </a:xfrm>
          <a:prstGeom prst="rect">
            <a:avLst/>
          </a:prstGeom>
        </p:spPr>
      </p:pic>
      <p:sp>
        <p:nvSpPr>
          <p:cNvPr id="10" name="Right Brace 9">
            <a:extLst>
              <a:ext uri="{FF2B5EF4-FFF2-40B4-BE49-F238E27FC236}">
                <a16:creationId xmlns:a16="http://schemas.microsoft.com/office/drawing/2014/main" id="{666DD731-E73F-4E2C-ADE5-76B5A5C757A8}"/>
              </a:ext>
            </a:extLst>
          </p:cNvPr>
          <p:cNvSpPr/>
          <p:nvPr/>
        </p:nvSpPr>
        <p:spPr>
          <a:xfrm rot="5400000">
            <a:off x="4908754" y="2309820"/>
            <a:ext cx="383458" cy="301358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C419135-2B7A-4D2F-94AB-CB2BA03F7261}"/>
              </a:ext>
            </a:extLst>
          </p:cNvPr>
          <p:cNvSpPr/>
          <p:nvPr/>
        </p:nvSpPr>
        <p:spPr>
          <a:xfrm>
            <a:off x="2654708" y="4008341"/>
            <a:ext cx="414921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Next we will use </a:t>
            </a:r>
            <a:r>
              <a:rPr lang="en-US" dirty="0" err="1"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CheckM</a:t>
            </a:r>
            <a:r>
              <a:rPr lang="en-US" dirty="0"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 to identify which genomes are bad quality</a:t>
            </a:r>
          </a:p>
        </p:txBody>
      </p:sp>
      <p:sp>
        <p:nvSpPr>
          <p:cNvPr id="19" name="Right Brace 18">
            <a:extLst>
              <a:ext uri="{FF2B5EF4-FFF2-40B4-BE49-F238E27FC236}">
                <a16:creationId xmlns:a16="http://schemas.microsoft.com/office/drawing/2014/main" id="{F8A450CE-C259-4A7C-886C-2D2EC0593141}"/>
              </a:ext>
            </a:extLst>
          </p:cNvPr>
          <p:cNvSpPr/>
          <p:nvPr/>
        </p:nvSpPr>
        <p:spPr>
          <a:xfrm rot="5400000">
            <a:off x="7116096" y="3224220"/>
            <a:ext cx="383458" cy="118478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114E3AC-BC3C-40A9-9D6C-73930DF869D3}"/>
              </a:ext>
            </a:extLst>
          </p:cNvPr>
          <p:cNvSpPr/>
          <p:nvPr/>
        </p:nvSpPr>
        <p:spPr>
          <a:xfrm>
            <a:off x="6533534" y="4008341"/>
            <a:ext cx="554047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It is a good idea to use version control with dates if you plan to update the narrative as new genomes are sequenced</a:t>
            </a:r>
          </a:p>
        </p:txBody>
      </p:sp>
    </p:spTree>
    <p:extLst>
      <p:ext uri="{BB962C8B-B14F-4D97-AF65-F5344CB8AC3E}">
        <p14:creationId xmlns:p14="http://schemas.microsoft.com/office/powerpoint/2010/main" val="35334132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0C3E123-B579-4149-9F1D-0D367600BA61}"/>
              </a:ext>
            </a:extLst>
          </p:cNvPr>
          <p:cNvSpPr/>
          <p:nvPr/>
        </p:nvSpPr>
        <p:spPr>
          <a:xfrm>
            <a:off x="0" y="0"/>
            <a:ext cx="12192000" cy="51127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Building a KBase </a:t>
            </a:r>
            <a:r>
              <a:rPr lang="en-US" sz="2000" dirty="0" err="1"/>
              <a:t>GenomeSet</a:t>
            </a:r>
            <a:r>
              <a:rPr lang="en-US" sz="2000" dirty="0"/>
              <a:t> / Narrative </a:t>
            </a:r>
            <a:r>
              <a:rPr lang="en-US" sz="2000" b="1" dirty="0"/>
              <a:t>for phylogenomics of your favorite bacterial species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2F7B75C-D7A8-4D17-803A-FA7BE05C9193}"/>
              </a:ext>
            </a:extLst>
          </p:cNvPr>
          <p:cNvSpPr/>
          <p:nvPr/>
        </p:nvSpPr>
        <p:spPr>
          <a:xfrm>
            <a:off x="0" y="511277"/>
            <a:ext cx="1196585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/>
              <a:t>Step 5: </a:t>
            </a:r>
            <a:r>
              <a:rPr lang="en-US" sz="2000" dirty="0"/>
              <a:t>Quality control the data</a:t>
            </a:r>
          </a:p>
          <a:p>
            <a:endParaRPr lang="en-US" sz="2000" dirty="0"/>
          </a:p>
          <a:p>
            <a:r>
              <a:rPr lang="en-US" sz="2000" dirty="0"/>
              <a:t>My approach:</a:t>
            </a:r>
            <a:br>
              <a:rPr lang="en-US" sz="2000" dirty="0"/>
            </a:br>
            <a:r>
              <a:rPr lang="en-US" sz="2000" b="1" dirty="0" err="1"/>
              <a:t>CheckM</a:t>
            </a:r>
            <a:r>
              <a:rPr lang="en-US" sz="2000" dirty="0"/>
              <a:t> to check </a:t>
            </a:r>
            <a:r>
              <a:rPr lang="en-US" sz="2000" b="1" dirty="0"/>
              <a:t>completeness</a:t>
            </a:r>
            <a:r>
              <a:rPr lang="en-US" sz="2000" dirty="0"/>
              <a:t> and </a:t>
            </a:r>
            <a:r>
              <a:rPr lang="en-US" sz="2000" b="1" dirty="0"/>
              <a:t>contamination</a:t>
            </a:r>
            <a:r>
              <a:rPr lang="en-US" sz="2000" dirty="0"/>
              <a:t> in the assembly.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6D9C638-4D94-419D-BB06-6E4A1C9D2106}"/>
              </a:ext>
            </a:extLst>
          </p:cNvPr>
          <p:cNvSpPr/>
          <p:nvPr/>
        </p:nvSpPr>
        <p:spPr>
          <a:xfrm>
            <a:off x="98322" y="1934948"/>
            <a:ext cx="1176921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  <a:hlinkClick r:id="rId2"/>
              </a:rPr>
              <a:t>https://kbase.us/dynserv/66e9a37e7d3a56b64cc372c89d1eaafaa605c397.HTMLFileSetServ/api/v1/123807/1565/1/$/0/CheckM_Table.html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/>
              <a:t>&lt;-- link to a </a:t>
            </a:r>
            <a:r>
              <a:rPr lang="en-US" dirty="0" err="1"/>
              <a:t>checkM</a:t>
            </a:r>
            <a:r>
              <a:rPr lang="en-US" dirty="0"/>
              <a:t> result for </a:t>
            </a:r>
            <a:r>
              <a:rPr lang="en-US" b="1" dirty="0"/>
              <a:t>the high quality RSSC genomes</a:t>
            </a:r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A4319E0-37A9-42F2-BA51-40A174A884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602802"/>
            <a:ext cx="12192000" cy="82619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D137894-FA4B-4038-8113-32CEA3AA01FA}"/>
              </a:ext>
            </a:extLst>
          </p:cNvPr>
          <p:cNvSpPr/>
          <p:nvPr/>
        </p:nvSpPr>
        <p:spPr>
          <a:xfrm>
            <a:off x="98322" y="3429000"/>
            <a:ext cx="1193636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  <a:hlinkClick r:id="rId4"/>
              </a:rPr>
              <a:t>https://kbase.us/dynserv/66e9a37e7d3a56b64cc372c89d1eaafaa605c397.HTMLFileSetServ/api/v1/123807/1571/1/$/0/CheckM_Table.html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/>
              <a:t>&lt;-- link to a </a:t>
            </a:r>
            <a:r>
              <a:rPr lang="en-US" dirty="0" err="1"/>
              <a:t>checkM</a:t>
            </a:r>
            <a:r>
              <a:rPr lang="en-US" dirty="0"/>
              <a:t> result for the </a:t>
            </a:r>
            <a:r>
              <a:rPr lang="en-US" b="1" dirty="0"/>
              <a:t>bad quality RSSC genomes</a:t>
            </a:r>
          </a:p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DCEFA6B-A5AE-4286-B331-3303EDE6FC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096854"/>
            <a:ext cx="12192000" cy="2675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4244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0C3E123-B579-4149-9F1D-0D367600BA61}"/>
              </a:ext>
            </a:extLst>
          </p:cNvPr>
          <p:cNvSpPr/>
          <p:nvPr/>
        </p:nvSpPr>
        <p:spPr>
          <a:xfrm>
            <a:off x="0" y="0"/>
            <a:ext cx="12192000" cy="51127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Building a KBase </a:t>
            </a:r>
            <a:r>
              <a:rPr lang="en-US" sz="2000" dirty="0" err="1"/>
              <a:t>GenomeSet</a:t>
            </a:r>
            <a:r>
              <a:rPr lang="en-US" sz="2000" dirty="0"/>
              <a:t> / Narrative </a:t>
            </a:r>
            <a:r>
              <a:rPr lang="en-US" sz="2000" b="1" dirty="0"/>
              <a:t>for phylogenomics of your favorite bacterial species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2F7B75C-D7A8-4D17-803A-FA7BE05C9193}"/>
              </a:ext>
            </a:extLst>
          </p:cNvPr>
          <p:cNvSpPr/>
          <p:nvPr/>
        </p:nvSpPr>
        <p:spPr>
          <a:xfrm>
            <a:off x="0" y="511277"/>
            <a:ext cx="1196585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/>
              <a:t>Step 5: </a:t>
            </a:r>
            <a:r>
              <a:rPr lang="en-US" sz="2000" dirty="0"/>
              <a:t>Quality control the data</a:t>
            </a:r>
          </a:p>
          <a:p>
            <a:endParaRPr lang="en-US" sz="2000" dirty="0"/>
          </a:p>
          <a:p>
            <a:r>
              <a:rPr lang="en-US" sz="2000" dirty="0"/>
              <a:t>My approach:</a:t>
            </a:r>
            <a:br>
              <a:rPr lang="en-US" sz="2000" dirty="0"/>
            </a:br>
            <a:r>
              <a:rPr lang="en-US" sz="2000" b="1" dirty="0" err="1"/>
              <a:t>CheckM</a:t>
            </a:r>
            <a:r>
              <a:rPr lang="en-US" sz="2000" dirty="0"/>
              <a:t> to check </a:t>
            </a:r>
            <a:r>
              <a:rPr lang="en-US" sz="2000" b="1" dirty="0"/>
              <a:t>completeness</a:t>
            </a:r>
            <a:r>
              <a:rPr lang="en-US" sz="2000" dirty="0"/>
              <a:t> and </a:t>
            </a:r>
            <a:r>
              <a:rPr lang="en-US" sz="2000" b="1" dirty="0"/>
              <a:t>contamination</a:t>
            </a:r>
            <a:r>
              <a:rPr lang="en-US" sz="2000" dirty="0"/>
              <a:t> in the assembly.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9844F4B-1E8A-48D4-81D5-CAC9DF1946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675" y="2464987"/>
            <a:ext cx="11812649" cy="262926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441772F-381C-4243-BF19-2181AD9FC9E8}"/>
              </a:ext>
            </a:extLst>
          </p:cNvPr>
          <p:cNvSpPr txBox="1"/>
          <p:nvPr/>
        </p:nvSpPr>
        <p:spPr>
          <a:xfrm>
            <a:off x="2369574" y="2064877"/>
            <a:ext cx="65582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I keep track of the bad genomes in a markdown window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DF97C31-C47A-483E-AE47-5F5FA15632C3}"/>
              </a:ext>
            </a:extLst>
          </p:cNvPr>
          <p:cNvSpPr txBox="1"/>
          <p:nvPr/>
        </p:nvSpPr>
        <p:spPr>
          <a:xfrm>
            <a:off x="-1" y="5931224"/>
            <a:ext cx="120936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3"/>
                </a:solidFill>
              </a:rPr>
              <a:t>I still find the bad quality genomes useful for high-level phylogenomics, </a:t>
            </a:r>
            <a:br>
              <a:rPr lang="en-US" sz="2400" dirty="0">
                <a:solidFill>
                  <a:schemeClr val="accent3"/>
                </a:solidFill>
              </a:rPr>
            </a:br>
            <a:r>
              <a:rPr lang="en-US" sz="2400" dirty="0">
                <a:solidFill>
                  <a:schemeClr val="accent3"/>
                </a:solidFill>
              </a:rPr>
              <a:t>but I don’t want to use them for comparative genomics</a:t>
            </a:r>
          </a:p>
        </p:txBody>
      </p:sp>
    </p:spTree>
    <p:extLst>
      <p:ext uri="{BB962C8B-B14F-4D97-AF65-F5344CB8AC3E}">
        <p14:creationId xmlns:p14="http://schemas.microsoft.com/office/powerpoint/2010/main" val="7052729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0C3E123-B579-4149-9F1D-0D367600BA61}"/>
              </a:ext>
            </a:extLst>
          </p:cNvPr>
          <p:cNvSpPr/>
          <p:nvPr/>
        </p:nvSpPr>
        <p:spPr>
          <a:xfrm>
            <a:off x="0" y="0"/>
            <a:ext cx="12192000" cy="51127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Building a KBase </a:t>
            </a:r>
            <a:r>
              <a:rPr lang="en-US" sz="2000" dirty="0" err="1"/>
              <a:t>GenomeSet</a:t>
            </a:r>
            <a:r>
              <a:rPr lang="en-US" sz="2000" dirty="0"/>
              <a:t> / Narrative </a:t>
            </a:r>
            <a:r>
              <a:rPr lang="en-US" sz="2000" b="1" dirty="0"/>
              <a:t>for phylogenomics of your favorite bacterial species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2F7B75C-D7A8-4D17-803A-FA7BE05C9193}"/>
              </a:ext>
            </a:extLst>
          </p:cNvPr>
          <p:cNvSpPr/>
          <p:nvPr/>
        </p:nvSpPr>
        <p:spPr>
          <a:xfrm>
            <a:off x="0" y="511277"/>
            <a:ext cx="1196585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/>
              <a:t>Step 5: </a:t>
            </a:r>
            <a:r>
              <a:rPr lang="en-US" sz="2000" dirty="0"/>
              <a:t>Quality control the data</a:t>
            </a:r>
          </a:p>
          <a:p>
            <a:endParaRPr lang="en-US" sz="2000" dirty="0"/>
          </a:p>
          <a:p>
            <a:r>
              <a:rPr lang="en-US" sz="2000" dirty="0"/>
              <a:t>My approach:</a:t>
            </a:r>
            <a:br>
              <a:rPr lang="en-US" sz="2000" dirty="0"/>
            </a:br>
            <a:r>
              <a:rPr lang="en-US" sz="2000" b="1" dirty="0" err="1"/>
              <a:t>CheckM</a:t>
            </a:r>
            <a:r>
              <a:rPr lang="en-US" sz="2000" dirty="0"/>
              <a:t> to check </a:t>
            </a:r>
            <a:r>
              <a:rPr lang="en-US" sz="2000" b="1" dirty="0"/>
              <a:t>completeness</a:t>
            </a:r>
            <a:r>
              <a:rPr lang="en-US" sz="2000" dirty="0"/>
              <a:t> and </a:t>
            </a:r>
            <a:r>
              <a:rPr lang="en-US" sz="2000" b="1" dirty="0"/>
              <a:t>contamination</a:t>
            </a:r>
            <a:r>
              <a:rPr lang="en-US" sz="2000" dirty="0"/>
              <a:t> in the assembly.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41772F-381C-4243-BF19-2181AD9FC9E8}"/>
              </a:ext>
            </a:extLst>
          </p:cNvPr>
          <p:cNvSpPr txBox="1"/>
          <p:nvPr/>
        </p:nvSpPr>
        <p:spPr>
          <a:xfrm>
            <a:off x="2369574" y="2064877"/>
            <a:ext cx="84737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Use the KBase </a:t>
            </a:r>
            <a:r>
              <a:rPr lang="en-US" sz="2000" b="1" dirty="0"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“Build </a:t>
            </a:r>
            <a:r>
              <a:rPr lang="en-US" sz="2000" b="1" dirty="0" err="1"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GenomeSet</a:t>
            </a:r>
            <a:r>
              <a:rPr lang="en-US" sz="2000" b="1" dirty="0"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” </a:t>
            </a:r>
            <a:r>
              <a:rPr lang="en-US" sz="2000" dirty="0"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app to select all of the bad genomes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F0ADB1B-4172-4629-AB01-DE0A3F564A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631" y="2424675"/>
            <a:ext cx="11612596" cy="228631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C67EBB0-BB0F-4EA3-9B4B-5B0577FC2E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99" y="4813634"/>
            <a:ext cx="11707859" cy="185763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AFF5AC2C-2026-47EB-8785-87F584C7670E}"/>
                  </a:ext>
                </a:extLst>
              </p14:cNvPr>
              <p14:cNvContentPartPr/>
              <p14:nvPr/>
            </p14:nvContentPartPr>
            <p14:xfrm>
              <a:off x="2598355" y="5685891"/>
              <a:ext cx="2591640" cy="10321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AFF5AC2C-2026-47EB-8785-87F584C7670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580355" y="5668251"/>
                <a:ext cx="2627280" cy="1067760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C5A99B5A-74AA-4CAC-BEB4-81F67EFEE908}"/>
              </a:ext>
            </a:extLst>
          </p:cNvPr>
          <p:cNvSpPr txBox="1"/>
          <p:nvPr/>
        </p:nvSpPr>
        <p:spPr>
          <a:xfrm>
            <a:off x="5189995" y="5685891"/>
            <a:ext cx="34515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Suggested </a:t>
            </a:r>
            <a:r>
              <a:rPr lang="en-US" sz="2000" dirty="0" err="1"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genomeSet</a:t>
            </a:r>
            <a:r>
              <a:rPr lang="en-US" sz="2000" dirty="0"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 name</a:t>
            </a:r>
          </a:p>
        </p:txBody>
      </p:sp>
    </p:spTree>
    <p:extLst>
      <p:ext uri="{BB962C8B-B14F-4D97-AF65-F5344CB8AC3E}">
        <p14:creationId xmlns:p14="http://schemas.microsoft.com/office/powerpoint/2010/main" val="35953784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0C3E123-B579-4149-9F1D-0D367600BA61}"/>
              </a:ext>
            </a:extLst>
          </p:cNvPr>
          <p:cNvSpPr/>
          <p:nvPr/>
        </p:nvSpPr>
        <p:spPr>
          <a:xfrm>
            <a:off x="0" y="0"/>
            <a:ext cx="12192000" cy="51127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Building a KBase </a:t>
            </a:r>
            <a:r>
              <a:rPr lang="en-US" sz="2000" dirty="0" err="1"/>
              <a:t>GenomeSet</a:t>
            </a:r>
            <a:r>
              <a:rPr lang="en-US" sz="2000" dirty="0"/>
              <a:t> / Narrative </a:t>
            </a:r>
            <a:r>
              <a:rPr lang="en-US" sz="2000" b="1" dirty="0"/>
              <a:t>for phylogenomics of your favorite bacterial species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2F7B75C-D7A8-4D17-803A-FA7BE05C9193}"/>
              </a:ext>
            </a:extLst>
          </p:cNvPr>
          <p:cNvSpPr/>
          <p:nvPr/>
        </p:nvSpPr>
        <p:spPr>
          <a:xfrm>
            <a:off x="0" y="511277"/>
            <a:ext cx="1196585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/>
              <a:t>Step 5: </a:t>
            </a:r>
            <a:r>
              <a:rPr lang="en-US" sz="2000" dirty="0"/>
              <a:t>Quality control the data</a:t>
            </a:r>
          </a:p>
          <a:p>
            <a:endParaRPr lang="en-US" sz="2000" dirty="0"/>
          </a:p>
          <a:p>
            <a:r>
              <a:rPr lang="en-US" sz="2000" dirty="0"/>
              <a:t>My approach:</a:t>
            </a:r>
            <a:br>
              <a:rPr lang="en-US" sz="2000" dirty="0"/>
            </a:br>
            <a:r>
              <a:rPr lang="en-US" sz="2000" b="1" dirty="0" err="1"/>
              <a:t>CheckM</a:t>
            </a:r>
            <a:r>
              <a:rPr lang="en-US" sz="2000" dirty="0"/>
              <a:t> to check </a:t>
            </a:r>
            <a:r>
              <a:rPr lang="en-US" sz="2000" b="1" dirty="0"/>
              <a:t>completeness</a:t>
            </a:r>
            <a:r>
              <a:rPr lang="en-US" sz="2000" dirty="0"/>
              <a:t> and </a:t>
            </a:r>
            <a:r>
              <a:rPr lang="en-US" sz="2000" b="1" dirty="0"/>
              <a:t>contamination</a:t>
            </a:r>
            <a:r>
              <a:rPr lang="en-US" sz="2000" dirty="0"/>
              <a:t> in the assembly.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41772F-381C-4243-BF19-2181AD9FC9E8}"/>
              </a:ext>
            </a:extLst>
          </p:cNvPr>
          <p:cNvSpPr txBox="1"/>
          <p:nvPr/>
        </p:nvSpPr>
        <p:spPr>
          <a:xfrm>
            <a:off x="837188" y="1948588"/>
            <a:ext cx="105176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Use the KBase “</a:t>
            </a:r>
            <a:r>
              <a:rPr lang="en-US" sz="2000" b="1" dirty="0"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Venn Slice</a:t>
            </a:r>
            <a:r>
              <a:rPr lang="en-US" sz="2000" dirty="0"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” app to make a genome set with only the high-quality genomes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AE023A0-E756-475B-BC1D-7D6F5F9F13D6}"/>
              </a:ext>
            </a:extLst>
          </p:cNvPr>
          <p:cNvGrpSpPr/>
          <p:nvPr/>
        </p:nvGrpSpPr>
        <p:grpSpPr>
          <a:xfrm>
            <a:off x="924967" y="2339280"/>
            <a:ext cx="9180087" cy="3858517"/>
            <a:chOff x="924967" y="2339280"/>
            <a:chExt cx="9180087" cy="3858517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0E268917-CE8F-4635-B885-AA672BAC18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24967" y="2339280"/>
              <a:ext cx="9180087" cy="3858517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728E4FCC-F7A4-4543-99B3-15CD5E01D0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6314" t="74512" r="54759" b="12048"/>
            <a:stretch/>
          </p:blipFill>
          <p:spPr>
            <a:xfrm>
              <a:off x="3360679" y="3955137"/>
              <a:ext cx="1736661" cy="195657"/>
            </a:xfrm>
            <a:prstGeom prst="rect">
              <a:avLst/>
            </a:prstGeom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5D89B528-AF64-456F-AE1D-A9D5977B95E2}"/>
                  </a:ext>
                </a:extLst>
              </p14:cNvPr>
              <p14:cNvContentPartPr/>
              <p14:nvPr/>
            </p14:nvContentPartPr>
            <p14:xfrm>
              <a:off x="3072180" y="5314603"/>
              <a:ext cx="2591640" cy="103212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5D89B528-AF64-456F-AE1D-A9D5977B95E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054180" y="5296963"/>
                <a:ext cx="2627280" cy="1067760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CC97065C-B109-4E18-992C-31402E08C173}"/>
              </a:ext>
            </a:extLst>
          </p:cNvPr>
          <p:cNvSpPr txBox="1"/>
          <p:nvPr/>
        </p:nvSpPr>
        <p:spPr>
          <a:xfrm>
            <a:off x="5663820" y="5314603"/>
            <a:ext cx="34515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Suggested </a:t>
            </a:r>
            <a:r>
              <a:rPr lang="en-US" sz="2000" dirty="0" err="1"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genomeSet</a:t>
            </a:r>
            <a:r>
              <a:rPr lang="en-US" sz="2000" dirty="0"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 name</a:t>
            </a:r>
          </a:p>
        </p:txBody>
      </p:sp>
    </p:spTree>
    <p:extLst>
      <p:ext uri="{BB962C8B-B14F-4D97-AF65-F5344CB8AC3E}">
        <p14:creationId xmlns:p14="http://schemas.microsoft.com/office/powerpoint/2010/main" val="36590561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0C3E123-B579-4149-9F1D-0D367600BA61}"/>
              </a:ext>
            </a:extLst>
          </p:cNvPr>
          <p:cNvSpPr/>
          <p:nvPr/>
        </p:nvSpPr>
        <p:spPr>
          <a:xfrm>
            <a:off x="0" y="0"/>
            <a:ext cx="12192000" cy="51127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Building a KBase </a:t>
            </a:r>
            <a:r>
              <a:rPr lang="en-US" sz="2000" dirty="0" err="1"/>
              <a:t>GenomeSet</a:t>
            </a:r>
            <a:r>
              <a:rPr lang="en-US" sz="2000" dirty="0"/>
              <a:t> / Narrative </a:t>
            </a:r>
            <a:r>
              <a:rPr lang="en-US" sz="2000" b="1" dirty="0"/>
              <a:t>for phylogenomics of your favorite bacterial species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2F7B75C-D7A8-4D17-803A-FA7BE05C9193}"/>
              </a:ext>
            </a:extLst>
          </p:cNvPr>
          <p:cNvSpPr/>
          <p:nvPr/>
        </p:nvSpPr>
        <p:spPr>
          <a:xfrm>
            <a:off x="0" y="511277"/>
            <a:ext cx="1196585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/>
              <a:t>Step 6: </a:t>
            </a:r>
            <a:r>
              <a:rPr lang="en-US" sz="2000" dirty="0"/>
              <a:t>Build a Species Tree!</a:t>
            </a:r>
          </a:p>
          <a:p>
            <a:endParaRPr lang="en-US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86B7CE-7E76-4980-B232-3655316076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39802"/>
            <a:ext cx="7506393" cy="301960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5F10B255-3991-4D7E-A4D3-5DFDC5F2996F}"/>
                  </a:ext>
                </a:extLst>
              </p14:cNvPr>
              <p14:cNvContentPartPr/>
              <p14:nvPr/>
            </p14:nvContentPartPr>
            <p14:xfrm>
              <a:off x="6596776" y="2781200"/>
              <a:ext cx="909617" cy="428061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5F10B255-3991-4D7E-A4D3-5DFDC5F2996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578778" y="2763214"/>
                <a:ext cx="945253" cy="463673"/>
              </a:xfrm>
              <a:prstGeom prst="rect">
                <a:avLst/>
              </a:prstGeom>
            </p:spPr>
          </p:pic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BB2F28B7-DEA8-48AF-AC3D-CCA2C9BB7432}"/>
              </a:ext>
            </a:extLst>
          </p:cNvPr>
          <p:cNvSpPr txBox="1"/>
          <p:nvPr/>
        </p:nvSpPr>
        <p:spPr>
          <a:xfrm>
            <a:off x="7600685" y="2518176"/>
            <a:ext cx="420338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KBase quirk. I would prefer to have 0 “neighbor genomes”, but 1 is the minimum. </a:t>
            </a:r>
            <a:r>
              <a:rPr lang="en-US" sz="1200" dirty="0"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This leads to a duplication for a genome in my species tree (it’s always GMI1000 for Ralstonia)</a:t>
            </a:r>
            <a:endParaRPr lang="en-US" sz="1600" dirty="0">
              <a:latin typeface="Nirmala UI" panose="020B0502040204020203" pitchFamily="34" charset="0"/>
              <a:ea typeface="Nirmala UI" panose="020B0502040204020203" pitchFamily="34" charset="0"/>
              <a:cs typeface="Nirmala UI" panose="020B0502040204020203" pitchFamily="34" charset="0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DD8CC4CE-7FE6-4A1B-B257-27E6119B694A}"/>
                  </a:ext>
                </a:extLst>
              </p14:cNvPr>
              <p14:cNvContentPartPr/>
              <p14:nvPr/>
            </p14:nvContentPartPr>
            <p14:xfrm>
              <a:off x="1836354" y="3615244"/>
              <a:ext cx="1181166" cy="428061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DD8CC4CE-7FE6-4A1B-B257-27E6119B694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18354" y="3597258"/>
                <a:ext cx="1216806" cy="463673"/>
              </a:xfrm>
              <a:prstGeom prst="rect">
                <a:avLst/>
              </a:prstGeom>
            </p:spPr>
          </p:pic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854C38C2-ACB2-417A-8E92-C4AA4AD582D3}"/>
              </a:ext>
            </a:extLst>
          </p:cNvPr>
          <p:cNvSpPr txBox="1"/>
          <p:nvPr/>
        </p:nvSpPr>
        <p:spPr>
          <a:xfrm>
            <a:off x="2557892" y="4298690"/>
            <a:ext cx="51646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There are some KBase outputs that I do not find useful. I name these .delete, .temp, .trash …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01B8566F-5F95-41CB-8454-846794B0E495}"/>
                  </a:ext>
                </a:extLst>
              </p14:cNvPr>
              <p14:cNvContentPartPr/>
              <p14:nvPr/>
            </p14:nvContentPartPr>
            <p14:xfrm>
              <a:off x="1739210" y="3931344"/>
              <a:ext cx="1181166" cy="428061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01B8566F-5F95-41CB-8454-846794B0E49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21210" y="3913358"/>
                <a:ext cx="1216806" cy="463673"/>
              </a:xfrm>
              <a:prstGeom prst="rect">
                <a:avLst/>
              </a:prstGeom>
            </p:spPr>
          </p:pic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420AD81F-F958-40ED-ABD4-82DAFA5D2C4C}"/>
              </a:ext>
            </a:extLst>
          </p:cNvPr>
          <p:cNvSpPr txBox="1"/>
          <p:nvPr/>
        </p:nvSpPr>
        <p:spPr>
          <a:xfrm>
            <a:off x="2862187" y="3469445"/>
            <a:ext cx="51646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I like to name these files .tree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376FDFD-B707-4A66-803C-03C0E1119426}"/>
              </a:ext>
            </a:extLst>
          </p:cNvPr>
          <p:cNvSpPr txBox="1"/>
          <p:nvPr/>
        </p:nvSpPr>
        <p:spPr>
          <a:xfrm>
            <a:off x="7762471" y="1135899"/>
            <a:ext cx="420338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This app makes an approximate maximum likelihood tree based on 49 conserved bacterial genes. Read the </a:t>
            </a:r>
            <a:r>
              <a:rPr lang="en-US" sz="1600" b="1" dirty="0"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info</a:t>
            </a:r>
            <a:r>
              <a:rPr lang="en-US" sz="1600" dirty="0"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 for more details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180C7F92-E88F-4012-8F71-168EE6167889}"/>
                  </a:ext>
                </a:extLst>
              </p14:cNvPr>
              <p14:cNvContentPartPr/>
              <p14:nvPr/>
            </p14:nvContentPartPr>
            <p14:xfrm>
              <a:off x="6040303" y="1164446"/>
              <a:ext cx="1905120" cy="9619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180C7F92-E88F-4012-8F71-168EE6167889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031663" y="1155809"/>
                <a:ext cx="1922760" cy="97955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261228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0C3E123-B579-4149-9F1D-0D367600BA61}"/>
              </a:ext>
            </a:extLst>
          </p:cNvPr>
          <p:cNvSpPr/>
          <p:nvPr/>
        </p:nvSpPr>
        <p:spPr>
          <a:xfrm>
            <a:off x="0" y="0"/>
            <a:ext cx="12192000" cy="51127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Building a KBase </a:t>
            </a:r>
            <a:r>
              <a:rPr lang="en-US" sz="2000" dirty="0" err="1"/>
              <a:t>GenomeSet</a:t>
            </a:r>
            <a:r>
              <a:rPr lang="en-US" sz="2000" dirty="0"/>
              <a:t> / Narrative </a:t>
            </a:r>
            <a:r>
              <a:rPr lang="en-US" sz="2000" b="1" dirty="0"/>
              <a:t>for phylogenomics of your favorite bacterial species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2F7B75C-D7A8-4D17-803A-FA7BE05C9193}"/>
              </a:ext>
            </a:extLst>
          </p:cNvPr>
          <p:cNvSpPr/>
          <p:nvPr/>
        </p:nvSpPr>
        <p:spPr>
          <a:xfrm>
            <a:off x="0" y="511277"/>
            <a:ext cx="1196585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/>
              <a:t>Step 6: </a:t>
            </a:r>
            <a:r>
              <a:rPr lang="en-US" sz="2000" dirty="0"/>
              <a:t>Build a Species Tree!</a:t>
            </a:r>
          </a:p>
          <a:p>
            <a:endParaRPr lang="en-US" sz="20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9BD598B-EF8D-427A-A405-ADEE6B96CB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3425"/>
          <a:stretch/>
        </p:blipFill>
        <p:spPr>
          <a:xfrm>
            <a:off x="81976" y="4053248"/>
            <a:ext cx="3051922" cy="162975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0AA46A1-4AAE-4BD9-8EAE-C319B4C3E7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142" y="1022554"/>
            <a:ext cx="6656796" cy="30306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64CAA98-B973-484A-A57E-833BCAED1552}"/>
              </a:ext>
            </a:extLst>
          </p:cNvPr>
          <p:cNvSpPr txBox="1"/>
          <p:nvPr/>
        </p:nvSpPr>
        <p:spPr>
          <a:xfrm>
            <a:off x="3075709" y="2661327"/>
            <a:ext cx="32752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(scroll past this static image. Not very user friendly)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5B194AA-C4C7-4CCF-BB3C-2AD78733A205}"/>
              </a:ext>
            </a:extLst>
          </p:cNvPr>
          <p:cNvSpPr txBox="1"/>
          <p:nvPr/>
        </p:nvSpPr>
        <p:spPr>
          <a:xfrm>
            <a:off x="3075709" y="4482675"/>
            <a:ext cx="81547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b="1" dirty="0"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The files are useful. </a:t>
            </a:r>
          </a:p>
          <a:p>
            <a:pPr algn="l"/>
            <a:r>
              <a:rPr lang="en-US" dirty="0"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I open the .pdf first. You can do </a:t>
            </a:r>
            <a:r>
              <a:rPr lang="en-US" b="1" dirty="0" err="1"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Ctrl+F</a:t>
            </a:r>
            <a:r>
              <a:rPr lang="en-US" b="1" dirty="0"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 searches in the PDF</a:t>
            </a:r>
            <a:r>
              <a:rPr lang="en-US" dirty="0"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.</a:t>
            </a:r>
            <a:br>
              <a:rPr lang="en-US" dirty="0"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</a:br>
            <a:r>
              <a:rPr lang="en-US" dirty="0"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The </a:t>
            </a:r>
            <a:r>
              <a:rPr lang="en-US" b="1" dirty="0"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.</a:t>
            </a:r>
            <a:r>
              <a:rPr lang="en-US" b="1" dirty="0" err="1"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newick</a:t>
            </a:r>
            <a:r>
              <a:rPr lang="en-US" b="1" dirty="0"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 </a:t>
            </a:r>
            <a:r>
              <a:rPr lang="en-US" dirty="0"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can be opened in your favorite tree viewing software. </a:t>
            </a:r>
            <a:br>
              <a:rPr lang="en-US" dirty="0"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</a:br>
            <a:r>
              <a:rPr lang="en-US" dirty="0"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My lab uses </a:t>
            </a:r>
            <a:r>
              <a:rPr lang="en-US" dirty="0" err="1"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iToL</a:t>
            </a:r>
            <a:r>
              <a:rPr lang="en-US" dirty="0"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 ($100/year cost, but I find it worth it)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129F750-72FC-4488-B9CB-DD7F5739EC36}"/>
              </a:ext>
            </a:extLst>
          </p:cNvPr>
          <p:cNvSpPr/>
          <p:nvPr/>
        </p:nvSpPr>
        <p:spPr>
          <a:xfrm>
            <a:off x="7391400" y="2375325"/>
            <a:ext cx="48006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I use the </a:t>
            </a:r>
            <a:r>
              <a:rPr lang="en-US" dirty="0" err="1"/>
              <a:t>SpeciesTree</a:t>
            </a:r>
            <a:r>
              <a:rPr lang="en-US" dirty="0"/>
              <a:t> to assign phylotypes to genomes that do not have phylotype information.</a:t>
            </a:r>
            <a:br>
              <a:rPr lang="en-US" dirty="0"/>
            </a:br>
            <a:r>
              <a:rPr lang="en-US" dirty="0"/>
              <a:t>I also manually check that phylotypes were assigned correctly</a:t>
            </a:r>
          </a:p>
        </p:txBody>
      </p:sp>
    </p:spTree>
    <p:extLst>
      <p:ext uri="{BB962C8B-B14F-4D97-AF65-F5344CB8AC3E}">
        <p14:creationId xmlns:p14="http://schemas.microsoft.com/office/powerpoint/2010/main" val="3394332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Flow diagram of app pathways in KBase. Users begin by importing their 'omics data and processing it with various apps for genome assembly, annotation, feature analysis, and more.">
            <a:extLst>
              <a:ext uri="{FF2B5EF4-FFF2-40B4-BE49-F238E27FC236}">
                <a16:creationId xmlns:a16="http://schemas.microsoft.com/office/drawing/2014/main" id="{11E06481-986E-4FDA-AD91-24196A7361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09650"/>
            <a:ext cx="12192000" cy="5848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587EEEE-6F79-4EEA-89D2-3773D3D6ED63}"/>
              </a:ext>
            </a:extLst>
          </p:cNvPr>
          <p:cNvSpPr txBox="1"/>
          <p:nvPr/>
        </p:nvSpPr>
        <p:spPr>
          <a:xfrm>
            <a:off x="3712029" y="279542"/>
            <a:ext cx="52507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/>
              <a:t>You can use KBase for a lot of things</a:t>
            </a:r>
          </a:p>
        </p:txBody>
      </p:sp>
    </p:spTree>
    <p:extLst>
      <p:ext uri="{BB962C8B-B14F-4D97-AF65-F5344CB8AC3E}">
        <p14:creationId xmlns:p14="http://schemas.microsoft.com/office/powerpoint/2010/main" val="18325892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0C3E123-B579-4149-9F1D-0D367600BA61}"/>
              </a:ext>
            </a:extLst>
          </p:cNvPr>
          <p:cNvSpPr/>
          <p:nvPr/>
        </p:nvSpPr>
        <p:spPr>
          <a:xfrm>
            <a:off x="0" y="0"/>
            <a:ext cx="12192000" cy="51127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Using KBase </a:t>
            </a:r>
            <a:r>
              <a:rPr lang="en-US" sz="2000" b="1" dirty="0"/>
              <a:t>for comparative genomics </a:t>
            </a:r>
            <a:r>
              <a:rPr lang="en-US" sz="2000" dirty="0"/>
              <a:t>of your favorite bacterial species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128D777-5FFD-4FA3-8A2A-2930C088F489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5" t="2333" r="-285" b="-4040"/>
          <a:stretch/>
        </p:blipFill>
        <p:spPr bwMode="auto">
          <a:xfrm>
            <a:off x="2019004" y="2409532"/>
            <a:ext cx="8115598" cy="396187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44A05CB-8CB9-4A99-B178-BB63D5E216A1}"/>
              </a:ext>
            </a:extLst>
          </p:cNvPr>
          <p:cNvSpPr/>
          <p:nvPr/>
        </p:nvSpPr>
        <p:spPr>
          <a:xfrm>
            <a:off x="0" y="1403413"/>
            <a:ext cx="1196585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Figures that our lab likes to make with KBase (and </a:t>
            </a:r>
            <a:r>
              <a:rPr lang="en-US" sz="2000" dirty="0" err="1"/>
              <a:t>iToL</a:t>
            </a:r>
            <a:r>
              <a:rPr lang="en-US" sz="2000" dirty="0"/>
              <a:t>)</a:t>
            </a:r>
            <a:br>
              <a:rPr lang="en-US" sz="2000" dirty="0"/>
            </a:br>
            <a:r>
              <a:rPr lang="en-US" sz="2000" b="1" dirty="0"/>
              <a:t>Phylogenetic distribution of genes</a:t>
            </a:r>
            <a:endParaRPr lang="en-US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1C0F52-F7F9-4729-8A26-1271717C297E}"/>
              </a:ext>
            </a:extLst>
          </p:cNvPr>
          <p:cNvSpPr txBox="1"/>
          <p:nvPr/>
        </p:nvSpPr>
        <p:spPr>
          <a:xfrm>
            <a:off x="449577" y="6079015"/>
            <a:ext cx="16187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KBase Species Tree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11FF1D-6D24-4B58-9CAD-DE7B8DC3BA23}"/>
              </a:ext>
            </a:extLst>
          </p:cNvPr>
          <p:cNvSpPr txBox="1"/>
          <p:nvPr/>
        </p:nvSpPr>
        <p:spPr>
          <a:xfrm>
            <a:off x="2128845" y="6179043"/>
            <a:ext cx="30418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Results from BLASTP searches on KBase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EFE3E09-263E-41B6-9014-7756E1AF9547}"/>
              </a:ext>
            </a:extLst>
          </p:cNvPr>
          <p:cNvSpPr txBox="1"/>
          <p:nvPr/>
        </p:nvSpPr>
        <p:spPr>
          <a:xfrm>
            <a:off x="5334935" y="6231415"/>
            <a:ext cx="47996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/>
              <a:t>iToL</a:t>
            </a:r>
            <a:r>
              <a:rPr lang="en-US" sz="1600" dirty="0"/>
              <a:t> used to combine blast results with the .</a:t>
            </a:r>
            <a:r>
              <a:rPr lang="en-US" sz="1600" dirty="0" err="1"/>
              <a:t>newick</a:t>
            </a:r>
            <a:r>
              <a:rPr lang="en-US" sz="1600" dirty="0"/>
              <a:t> trees and for aesthetics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8984867-2624-4DD7-B79F-66532EC49768}"/>
              </a:ext>
            </a:extLst>
          </p:cNvPr>
          <p:cNvSpPr/>
          <p:nvPr/>
        </p:nvSpPr>
        <p:spPr>
          <a:xfrm>
            <a:off x="0" y="705070"/>
            <a:ext cx="1196585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/>
              <a:t>KBase BLASTP is awesome</a:t>
            </a:r>
          </a:p>
        </p:txBody>
      </p:sp>
    </p:spTree>
    <p:extLst>
      <p:ext uri="{BB962C8B-B14F-4D97-AF65-F5344CB8AC3E}">
        <p14:creationId xmlns:p14="http://schemas.microsoft.com/office/powerpoint/2010/main" val="33309862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0C3E123-B579-4149-9F1D-0D367600BA61}"/>
              </a:ext>
            </a:extLst>
          </p:cNvPr>
          <p:cNvSpPr/>
          <p:nvPr/>
        </p:nvSpPr>
        <p:spPr>
          <a:xfrm>
            <a:off x="0" y="0"/>
            <a:ext cx="12192000" cy="51127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Using KBase </a:t>
            </a:r>
            <a:r>
              <a:rPr lang="en-US" sz="2000" b="1" dirty="0"/>
              <a:t>for comparative genomics </a:t>
            </a:r>
            <a:r>
              <a:rPr lang="en-US" sz="2000" dirty="0"/>
              <a:t>of your favorite bacterial species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44A05CB-8CB9-4A99-B178-BB63D5E216A1}"/>
              </a:ext>
            </a:extLst>
          </p:cNvPr>
          <p:cNvSpPr/>
          <p:nvPr/>
        </p:nvSpPr>
        <p:spPr>
          <a:xfrm>
            <a:off x="0" y="1479361"/>
            <a:ext cx="1196585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/>
              <a:t>KBase BLASTP is awesome</a:t>
            </a:r>
          </a:p>
          <a:p>
            <a:r>
              <a:rPr lang="en-US" sz="1600" dirty="0"/>
              <a:t>(minor gripe: </a:t>
            </a:r>
            <a:r>
              <a:rPr lang="en-US" sz="1600" dirty="0" err="1"/>
              <a:t>tBLASTn</a:t>
            </a:r>
            <a:r>
              <a:rPr lang="en-US" sz="1600" dirty="0"/>
              <a:t> is not in KBase and KBase-</a:t>
            </a:r>
            <a:r>
              <a:rPr lang="en-US" sz="1600" dirty="0" err="1"/>
              <a:t>BLASTn</a:t>
            </a:r>
            <a:r>
              <a:rPr lang="en-US" sz="1600" dirty="0"/>
              <a:t> cannot search intergenic regions)</a:t>
            </a:r>
            <a:endParaRPr lang="en-US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77B333-5C74-4AF5-809D-1AEEBD53C452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88" t="18289" r="-285" b="-4039"/>
          <a:stretch/>
        </p:blipFill>
        <p:spPr bwMode="auto">
          <a:xfrm>
            <a:off x="10642948" y="634482"/>
            <a:ext cx="1322910" cy="94139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4A31945-3D98-417C-8FD5-A2985FD30A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781" y="2125692"/>
            <a:ext cx="8295733" cy="462594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E1C8010-D6EC-4CF6-9EA8-8DA45C977168}"/>
              </a:ext>
            </a:extLst>
          </p:cNvPr>
          <p:cNvSpPr txBox="1"/>
          <p:nvPr/>
        </p:nvSpPr>
        <p:spPr>
          <a:xfrm>
            <a:off x="0" y="511277"/>
            <a:ext cx="96031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 err="1"/>
              <a:t>ProTip</a:t>
            </a:r>
            <a:r>
              <a:rPr lang="en-US" sz="2400" dirty="0"/>
              <a:t>: </a:t>
            </a:r>
            <a:r>
              <a:rPr lang="en-US" sz="2400" b="1" dirty="0"/>
              <a:t>Don’t use your phylogenomics narrative for exploration. </a:t>
            </a:r>
          </a:p>
          <a:p>
            <a:pPr algn="l"/>
            <a:r>
              <a:rPr lang="en-US" sz="2400" dirty="0"/>
              <a:t>Import the </a:t>
            </a:r>
            <a:r>
              <a:rPr lang="en-US" sz="2400" dirty="0" err="1"/>
              <a:t>genomeSets</a:t>
            </a:r>
            <a:r>
              <a:rPr lang="en-US" sz="2400" dirty="0"/>
              <a:t> into fresh narratives</a:t>
            </a:r>
          </a:p>
        </p:txBody>
      </p:sp>
    </p:spTree>
    <p:extLst>
      <p:ext uri="{BB962C8B-B14F-4D97-AF65-F5344CB8AC3E}">
        <p14:creationId xmlns:p14="http://schemas.microsoft.com/office/powerpoint/2010/main" val="2514745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0C3E123-B579-4149-9F1D-0D367600BA61}"/>
              </a:ext>
            </a:extLst>
          </p:cNvPr>
          <p:cNvSpPr/>
          <p:nvPr/>
        </p:nvSpPr>
        <p:spPr>
          <a:xfrm>
            <a:off x="0" y="0"/>
            <a:ext cx="12192000" cy="51127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Using KBase </a:t>
            </a:r>
            <a:r>
              <a:rPr lang="en-US" sz="2000" b="1" dirty="0"/>
              <a:t>for comparative genomics </a:t>
            </a:r>
            <a:r>
              <a:rPr lang="en-US" sz="2000" dirty="0"/>
              <a:t>of your favorite bacterial species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44A05CB-8CB9-4A99-B178-BB63D5E216A1}"/>
              </a:ext>
            </a:extLst>
          </p:cNvPr>
          <p:cNvSpPr/>
          <p:nvPr/>
        </p:nvSpPr>
        <p:spPr>
          <a:xfrm>
            <a:off x="0" y="705070"/>
            <a:ext cx="1196585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/>
              <a:t>KBase BLASTP is awesome</a:t>
            </a:r>
          </a:p>
          <a:p>
            <a:r>
              <a:rPr lang="en-US" sz="1600" dirty="0"/>
              <a:t>(minor gripe: </a:t>
            </a:r>
            <a:r>
              <a:rPr lang="en-US" sz="1600" dirty="0" err="1"/>
              <a:t>tBLASTn</a:t>
            </a:r>
            <a:r>
              <a:rPr lang="en-US" sz="1600" dirty="0"/>
              <a:t> is not in KBase and KBase-</a:t>
            </a:r>
            <a:r>
              <a:rPr lang="en-US" sz="1600" dirty="0" err="1"/>
              <a:t>BLASTn</a:t>
            </a:r>
            <a:r>
              <a:rPr lang="en-US" sz="1600" dirty="0"/>
              <a:t> cannot search intergenic regions)</a:t>
            </a:r>
            <a:endParaRPr lang="en-US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77B333-5C74-4AF5-809D-1AEEBD53C452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88" t="18289" r="-285" b="-4039"/>
          <a:stretch/>
        </p:blipFill>
        <p:spPr bwMode="auto">
          <a:xfrm>
            <a:off x="10642948" y="634482"/>
            <a:ext cx="1322910" cy="94139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57BB48C-6188-4744-9F68-5C116EC6EEA3}"/>
              </a:ext>
            </a:extLst>
          </p:cNvPr>
          <p:cNvSpPr/>
          <p:nvPr/>
        </p:nvSpPr>
        <p:spPr>
          <a:xfrm>
            <a:off x="108856" y="5916606"/>
            <a:ext cx="1208314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Example output. </a:t>
            </a:r>
            <a:r>
              <a:rPr lang="en-US" sz="1200" dirty="0"/>
              <a:t>(Please do not scoop undergrad Tabitha Cowell who is conducting a comparative genomics study on conjugative T4SS in </a:t>
            </a:r>
            <a:r>
              <a:rPr lang="en-US" sz="1200" i="1" dirty="0"/>
              <a:t>Ralstonia)</a:t>
            </a:r>
            <a:br>
              <a:rPr lang="en-US" sz="1200" dirty="0"/>
            </a:br>
            <a:r>
              <a:rPr lang="en-US" dirty="0">
                <a:hlinkClick r:id="rId3"/>
              </a:rPr>
              <a:t>https://kbase.us/dynserv/66e9a37e7d3a56b64cc372c89d1eaafaa605c397.HTMLFileSetServ/api/v1/147707/436/1/$/0/RSSC_HighQuality_2023-07-03.genome-set-BLASTp_Search.html</a:t>
            </a:r>
            <a:r>
              <a:rPr lang="en-US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C67A6A-ECD7-4E5B-8287-188465C54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383971"/>
            <a:ext cx="12192000" cy="209005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482F524-E97C-4F6A-AAAE-DDCEE8E5DF24}"/>
              </a:ext>
            </a:extLst>
          </p:cNvPr>
          <p:cNvSpPr txBox="1"/>
          <p:nvPr/>
        </p:nvSpPr>
        <p:spPr>
          <a:xfrm>
            <a:off x="478971" y="1543847"/>
            <a:ext cx="105373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Output table can be copy/pasted to excel to organize data (and later upload to </a:t>
            </a:r>
            <a:r>
              <a:rPr lang="en-US" sz="2000" dirty="0" err="1"/>
              <a:t>iToL</a:t>
            </a:r>
            <a:r>
              <a:rPr lang="en-US" sz="2000" dirty="0"/>
              <a:t> if you have an </a:t>
            </a:r>
            <a:r>
              <a:rPr lang="en-US" sz="2000" dirty="0" err="1"/>
              <a:t>iToL</a:t>
            </a:r>
            <a:r>
              <a:rPr lang="en-US" sz="2000" dirty="0"/>
              <a:t> subscription) https://itoleditor.letunic.com/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6E6408-E343-478E-8F3A-AA56CA1116B5}"/>
              </a:ext>
            </a:extLst>
          </p:cNvPr>
          <p:cNvSpPr txBox="1"/>
          <p:nvPr/>
        </p:nvSpPr>
        <p:spPr>
          <a:xfrm>
            <a:off x="478971" y="4779818"/>
            <a:ext cx="94379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dirty="0"/>
              <a:t>If you uploaded the </a:t>
            </a:r>
            <a:r>
              <a:rPr lang="en-US" sz="2400" dirty="0" err="1"/>
              <a:t>RefSeq</a:t>
            </a:r>
            <a:r>
              <a:rPr lang="en-US" sz="2400" dirty="0"/>
              <a:t> version of the genomes, you can search these gene tags and pull up the genomic region on NCBI</a:t>
            </a:r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3639C314-B166-4F01-A7BF-233A0E131F45}"/>
              </a:ext>
            </a:extLst>
          </p:cNvPr>
          <p:cNvSpPr/>
          <p:nvPr/>
        </p:nvSpPr>
        <p:spPr>
          <a:xfrm rot="5400000">
            <a:off x="1639277" y="4173197"/>
            <a:ext cx="108857" cy="923330"/>
          </a:xfrm>
          <a:prstGeom prst="rightBrac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8661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0C3E123-B579-4149-9F1D-0D367600BA61}"/>
              </a:ext>
            </a:extLst>
          </p:cNvPr>
          <p:cNvSpPr/>
          <p:nvPr/>
        </p:nvSpPr>
        <p:spPr>
          <a:xfrm>
            <a:off x="0" y="0"/>
            <a:ext cx="12192000" cy="51127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Using KBase </a:t>
            </a:r>
            <a:r>
              <a:rPr lang="en-US" sz="2000" b="1" dirty="0"/>
              <a:t>for comparative genomics </a:t>
            </a:r>
            <a:r>
              <a:rPr lang="en-US" sz="2000" dirty="0"/>
              <a:t>of your favorite bacterial species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44A05CB-8CB9-4A99-B178-BB63D5E216A1}"/>
              </a:ext>
            </a:extLst>
          </p:cNvPr>
          <p:cNvSpPr/>
          <p:nvPr/>
        </p:nvSpPr>
        <p:spPr>
          <a:xfrm>
            <a:off x="0" y="705070"/>
            <a:ext cx="1196585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/>
              <a:t>KBase BLASTP is awesome</a:t>
            </a:r>
          </a:p>
          <a:p>
            <a:r>
              <a:rPr lang="en-US" sz="1600" dirty="0"/>
              <a:t>(minor gripe: </a:t>
            </a:r>
            <a:r>
              <a:rPr lang="en-US" sz="1600" dirty="0" err="1"/>
              <a:t>tBLASTn</a:t>
            </a:r>
            <a:r>
              <a:rPr lang="en-US" sz="1600" dirty="0"/>
              <a:t> is not in KBase and KBase-</a:t>
            </a:r>
            <a:r>
              <a:rPr lang="en-US" sz="1600" dirty="0" err="1"/>
              <a:t>BLASTn</a:t>
            </a:r>
            <a:r>
              <a:rPr lang="en-US" sz="1600" dirty="0"/>
              <a:t> cannot search intergenic regions)</a:t>
            </a:r>
            <a:endParaRPr lang="en-US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77B333-5C74-4AF5-809D-1AEEBD53C452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88" t="18289" r="-285" b="-4039"/>
          <a:stretch/>
        </p:blipFill>
        <p:spPr bwMode="auto">
          <a:xfrm>
            <a:off x="10642948" y="634482"/>
            <a:ext cx="1322910" cy="94139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57BB48C-6188-4744-9F68-5C116EC6EEA3}"/>
              </a:ext>
            </a:extLst>
          </p:cNvPr>
          <p:cNvSpPr/>
          <p:nvPr/>
        </p:nvSpPr>
        <p:spPr>
          <a:xfrm>
            <a:off x="108856" y="5916606"/>
            <a:ext cx="1208314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Example output. </a:t>
            </a:r>
            <a:r>
              <a:rPr lang="en-US" sz="1200" dirty="0"/>
              <a:t>(Please do not scoop undergrad Tabitha Cowell who is conducting a comparative genomics study on conjugative T4SS in </a:t>
            </a:r>
            <a:r>
              <a:rPr lang="en-US" sz="1200" i="1" dirty="0"/>
              <a:t>Ralstonia)</a:t>
            </a:r>
            <a:br>
              <a:rPr lang="en-US" sz="1200" dirty="0"/>
            </a:br>
            <a:r>
              <a:rPr lang="en-US" dirty="0">
                <a:hlinkClick r:id="rId3"/>
              </a:rPr>
              <a:t>https://kbase.us/dynserv/66e9a37e7d3a56b64cc372c89d1eaafaa605c397.HTMLFileSetServ/api/v1/147707/436/1/$/0/RSSC_HighQuality_2023-07-03.genome-set-BLASTp_Search.html</a:t>
            </a:r>
            <a:r>
              <a:rPr lang="en-US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C67A6A-ECD7-4E5B-8287-188465C545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383971"/>
            <a:ext cx="12192000" cy="209005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482F524-E97C-4F6A-AAAE-DDCEE8E5DF24}"/>
              </a:ext>
            </a:extLst>
          </p:cNvPr>
          <p:cNvSpPr txBox="1"/>
          <p:nvPr/>
        </p:nvSpPr>
        <p:spPr>
          <a:xfrm>
            <a:off x="478971" y="1543847"/>
            <a:ext cx="105373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Output table can be copy/pasted to excel to organize data (and later upload to </a:t>
            </a:r>
            <a:r>
              <a:rPr lang="en-US" sz="2000" dirty="0" err="1"/>
              <a:t>iToL</a:t>
            </a:r>
            <a:r>
              <a:rPr lang="en-US" sz="2000" dirty="0"/>
              <a:t> if you have an </a:t>
            </a:r>
            <a:r>
              <a:rPr lang="en-US" sz="2000" dirty="0" err="1"/>
              <a:t>iToL</a:t>
            </a:r>
            <a:r>
              <a:rPr lang="en-US" sz="2000" dirty="0"/>
              <a:t> subscription) https://itoleditor.letunic.com/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6E6408-E343-478E-8F3A-AA56CA1116B5}"/>
              </a:ext>
            </a:extLst>
          </p:cNvPr>
          <p:cNvSpPr txBox="1"/>
          <p:nvPr/>
        </p:nvSpPr>
        <p:spPr>
          <a:xfrm>
            <a:off x="478971" y="4779818"/>
            <a:ext cx="94379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dirty="0"/>
              <a:t>If you uploaded the </a:t>
            </a:r>
            <a:r>
              <a:rPr lang="en-US" sz="2400" dirty="0" err="1"/>
              <a:t>RefSeq</a:t>
            </a:r>
            <a:r>
              <a:rPr lang="en-US" sz="2400" dirty="0"/>
              <a:t> version of the genomes, you can search these gene tags and pull up the genomic region on NCBI</a:t>
            </a:r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3639C314-B166-4F01-A7BF-233A0E131F45}"/>
              </a:ext>
            </a:extLst>
          </p:cNvPr>
          <p:cNvSpPr/>
          <p:nvPr/>
        </p:nvSpPr>
        <p:spPr>
          <a:xfrm rot="5400000">
            <a:off x="1639277" y="4173197"/>
            <a:ext cx="108857" cy="923330"/>
          </a:xfrm>
          <a:prstGeom prst="rightBrace">
            <a:avLst/>
          </a:prstGeom>
          <a:ln w="28575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1927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https://www.biorxiv.org/content/biorxiv/early/2023/09/06/2023.09.05.556054/F6.large.jpg?width=800&amp;height=600&amp;carousel=1">
            <a:extLst>
              <a:ext uri="{FF2B5EF4-FFF2-40B4-BE49-F238E27FC236}">
                <a16:creationId xmlns:a16="http://schemas.microsoft.com/office/drawing/2014/main" id="{263D92DA-4F03-47C6-82BC-9437206C19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506" b="53016"/>
          <a:stretch/>
        </p:blipFill>
        <p:spPr bwMode="auto">
          <a:xfrm>
            <a:off x="8467525" y="2409532"/>
            <a:ext cx="3343516" cy="1430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ACFCA46-DB2F-46F5-B96C-D1BFBAE292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426" y="2317563"/>
            <a:ext cx="3343516" cy="167389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F8C7D6BE-ECE2-48C6-B230-FBBE91349259}"/>
              </a:ext>
            </a:extLst>
          </p:cNvPr>
          <p:cNvSpPr/>
          <p:nvPr/>
        </p:nvSpPr>
        <p:spPr>
          <a:xfrm>
            <a:off x="0" y="0"/>
            <a:ext cx="12192000" cy="51127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Using KBase </a:t>
            </a:r>
            <a:r>
              <a:rPr lang="en-US" sz="2000" b="1" dirty="0"/>
              <a:t>for comparative genomics </a:t>
            </a:r>
            <a:r>
              <a:rPr lang="en-US" sz="2000" dirty="0"/>
              <a:t>of your favorite bacterial species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3F3D38F-4D2D-4BC5-B440-60D8C8F2D442}"/>
              </a:ext>
            </a:extLst>
          </p:cNvPr>
          <p:cNvSpPr/>
          <p:nvPr/>
        </p:nvSpPr>
        <p:spPr>
          <a:xfrm>
            <a:off x="0" y="705070"/>
            <a:ext cx="1196585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/>
              <a:t>KBase BLASTP is awesome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E58FB5E-BF65-444A-85AD-C94D9FF5B5F9}"/>
              </a:ext>
            </a:extLst>
          </p:cNvPr>
          <p:cNvSpPr/>
          <p:nvPr/>
        </p:nvSpPr>
        <p:spPr>
          <a:xfrm>
            <a:off x="0" y="1403413"/>
            <a:ext cx="1196585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Figures that our lab likes to make with KBase (and Clinker)</a:t>
            </a:r>
            <a:br>
              <a:rPr lang="en-US" sz="2000" dirty="0"/>
            </a:br>
            <a:r>
              <a:rPr lang="en-US" sz="2000" b="1" dirty="0"/>
              <a:t>Interactive synteny figures </a:t>
            </a:r>
            <a:endParaRPr lang="en-US" sz="2000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9F64A81-655A-4280-A6C1-7B6A53F979FB}"/>
              </a:ext>
            </a:extLst>
          </p:cNvPr>
          <p:cNvGrpSpPr/>
          <p:nvPr/>
        </p:nvGrpSpPr>
        <p:grpSpPr>
          <a:xfrm>
            <a:off x="4516760" y="2317563"/>
            <a:ext cx="3430619" cy="2137900"/>
            <a:chOff x="5486400" y="2325243"/>
            <a:chExt cx="3062704" cy="1908622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B57AAC10-A520-4DF3-90CB-43B3EC12A8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98209" y="2325243"/>
              <a:ext cx="2850895" cy="1724464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FF334BA-061E-4562-AC38-E64F8621CEED}"/>
                </a:ext>
              </a:extLst>
            </p:cNvPr>
            <p:cNvSpPr/>
            <p:nvPr/>
          </p:nvSpPr>
          <p:spPr>
            <a:xfrm>
              <a:off x="5486400" y="3876891"/>
              <a:ext cx="609600" cy="2705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0851EBCB-4FF9-4AA6-B7D1-28D7755E6AB9}"/>
                </a:ext>
              </a:extLst>
            </p:cNvPr>
            <p:cNvSpPr/>
            <p:nvPr/>
          </p:nvSpPr>
          <p:spPr>
            <a:xfrm>
              <a:off x="6313714" y="3963299"/>
              <a:ext cx="609600" cy="2705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D4119C54-C063-401C-8927-B7E893F1E6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37113" y="4311460"/>
            <a:ext cx="6389914" cy="154815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654922C1-730D-46C6-90C1-81C8210654D8}"/>
              </a:ext>
            </a:extLst>
          </p:cNvPr>
          <p:cNvSpPr/>
          <p:nvPr/>
        </p:nvSpPr>
        <p:spPr>
          <a:xfrm>
            <a:off x="1128619" y="6152930"/>
            <a:ext cx="993476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We have interactive  Clinker synteny plots from our T6SS atlas paper on the lab website </a:t>
            </a:r>
            <a:r>
              <a:rPr lang="en-US" dirty="0">
                <a:hlinkClick r:id="rId6"/>
              </a:rPr>
              <a:t>https://lowepowerlab.ucdavis.edu/datasets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178083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https://www.biorxiv.org/content/biorxiv/early/2023/09/06/2023.09.05.556054/F6.large.jpg?width=800&amp;height=600&amp;carousel=1">
            <a:extLst>
              <a:ext uri="{FF2B5EF4-FFF2-40B4-BE49-F238E27FC236}">
                <a16:creationId xmlns:a16="http://schemas.microsoft.com/office/drawing/2014/main" id="{263D92DA-4F03-47C6-82BC-9437206C19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506" b="53016"/>
          <a:stretch/>
        </p:blipFill>
        <p:spPr bwMode="auto">
          <a:xfrm>
            <a:off x="9940647" y="524144"/>
            <a:ext cx="2251353" cy="963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4DFDF23-F8C2-417E-B515-D0EFF8ADE23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583" r="80179" b="50000"/>
          <a:stretch/>
        </p:blipFill>
        <p:spPr>
          <a:xfrm>
            <a:off x="0" y="2481943"/>
            <a:ext cx="1705857" cy="52251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5D7D2BF-8685-434C-AC38-B6B565290CF6}"/>
              </a:ext>
            </a:extLst>
          </p:cNvPr>
          <p:cNvSpPr txBox="1"/>
          <p:nvPr/>
        </p:nvSpPr>
        <p:spPr>
          <a:xfrm>
            <a:off x="1815209" y="2112611"/>
            <a:ext cx="41434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/>
              <a:t>Search gene on </a:t>
            </a:r>
            <a:r>
              <a:rPr lang="en-US" b="1" dirty="0"/>
              <a:t>NCBI nucleotide</a:t>
            </a:r>
            <a:r>
              <a:rPr lang="en-US" dirty="0"/>
              <a:t>.</a:t>
            </a:r>
          </a:p>
          <a:p>
            <a:pPr algn="l"/>
            <a:r>
              <a:rPr lang="en-US" dirty="0"/>
              <a:t>From </a:t>
            </a:r>
            <a:r>
              <a:rPr lang="en-US" b="1" dirty="0"/>
              <a:t>graphics</a:t>
            </a:r>
            <a:r>
              <a:rPr lang="en-US" dirty="0"/>
              <a:t> page, download </a:t>
            </a:r>
            <a:r>
              <a:rPr lang="en-US" dirty="0" err="1"/>
              <a:t>genbank</a:t>
            </a:r>
            <a:r>
              <a:rPr lang="en-US" dirty="0"/>
              <a:t> flat file (.flat)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55B898B-4F82-4F44-9219-7465C1388BCB}"/>
              </a:ext>
            </a:extLst>
          </p:cNvPr>
          <p:cNvSpPr txBox="1"/>
          <p:nvPr/>
        </p:nvSpPr>
        <p:spPr>
          <a:xfrm>
            <a:off x="120049" y="2112611"/>
            <a:ext cx="15751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/>
              <a:t>KBase BLAST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28C627D-EDC8-43A4-B04F-3513EDAD41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0260" y="3038436"/>
            <a:ext cx="3738491" cy="164242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00ED1C1-32C1-46B0-9276-BAC9427ADACC}"/>
              </a:ext>
            </a:extLst>
          </p:cNvPr>
          <p:cNvSpPr txBox="1"/>
          <p:nvPr/>
        </p:nvSpPr>
        <p:spPr>
          <a:xfrm>
            <a:off x="6209933" y="2143035"/>
            <a:ext cx="491637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/>
              <a:t>Convert .flat to .</a:t>
            </a:r>
            <a:r>
              <a:rPr lang="en-US" dirty="0" err="1"/>
              <a:t>gbk</a:t>
            </a:r>
            <a:r>
              <a:rPr lang="en-US" dirty="0"/>
              <a:t> (just type the different file extension) and run command line program </a:t>
            </a:r>
            <a:r>
              <a:rPr lang="en-US" b="1" dirty="0"/>
              <a:t>Clinker</a:t>
            </a:r>
            <a:r>
              <a:rPr lang="en-US" dirty="0"/>
              <a:t> </a:t>
            </a:r>
            <a:r>
              <a:rPr lang="en-US" dirty="0">
                <a:hlinkClick r:id="rId5"/>
              </a:rPr>
              <a:t>https://github.com/gamcil/clinker</a:t>
            </a:r>
            <a:r>
              <a:rPr lang="en-US" dirty="0"/>
              <a:t> </a:t>
            </a:r>
          </a:p>
          <a:p>
            <a:pPr algn="l"/>
            <a:r>
              <a:rPr lang="en-US" dirty="0"/>
              <a:t>(once installed, this is very easy)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8C7D6BE-ECE2-48C6-B230-FBBE91349259}"/>
              </a:ext>
            </a:extLst>
          </p:cNvPr>
          <p:cNvSpPr/>
          <p:nvPr/>
        </p:nvSpPr>
        <p:spPr>
          <a:xfrm>
            <a:off x="0" y="0"/>
            <a:ext cx="12192000" cy="51127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Using KBase </a:t>
            </a:r>
            <a:r>
              <a:rPr lang="en-US" sz="2000" b="1" dirty="0"/>
              <a:t>for comparative genomics </a:t>
            </a:r>
            <a:r>
              <a:rPr lang="en-US" sz="2000" dirty="0"/>
              <a:t>of your favorite bacterial species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6A8194A-E88D-4AC0-BF8D-ADE200118DCF}"/>
              </a:ext>
            </a:extLst>
          </p:cNvPr>
          <p:cNvSpPr/>
          <p:nvPr/>
        </p:nvSpPr>
        <p:spPr>
          <a:xfrm>
            <a:off x="0" y="1251561"/>
            <a:ext cx="1196585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Figures that our lab likes to make with KBase (and </a:t>
            </a:r>
            <a:r>
              <a:rPr lang="en-US" sz="2000" dirty="0" err="1"/>
              <a:t>iToL</a:t>
            </a:r>
            <a:r>
              <a:rPr lang="en-US" sz="2000" dirty="0"/>
              <a:t>)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3F3D38F-4D2D-4BC5-B440-60D8C8F2D442}"/>
              </a:ext>
            </a:extLst>
          </p:cNvPr>
          <p:cNvSpPr/>
          <p:nvPr/>
        </p:nvSpPr>
        <p:spPr>
          <a:xfrm>
            <a:off x="0" y="705070"/>
            <a:ext cx="1196585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/>
              <a:t>KBase BLASTP is awesome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5F35C7B-C90C-46E6-BC88-E04F842A96A3}"/>
              </a:ext>
            </a:extLst>
          </p:cNvPr>
          <p:cNvSpPr/>
          <p:nvPr/>
        </p:nvSpPr>
        <p:spPr>
          <a:xfrm>
            <a:off x="1128619" y="6152930"/>
            <a:ext cx="993476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We have interactive  Clinker synteny plots from our T6SS atlas paper on the lab website </a:t>
            </a:r>
            <a:r>
              <a:rPr lang="en-US" dirty="0">
                <a:hlinkClick r:id="rId6"/>
              </a:rPr>
              <a:t>https://lowepowerlab.ucdavis.edu/datasets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138116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CE0EC94-FC05-401F-B0C4-E89C1BA2F3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4445"/>
          <a:stretch/>
        </p:blipFill>
        <p:spPr>
          <a:xfrm>
            <a:off x="609600" y="0"/>
            <a:ext cx="2448232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69B0180-4CDD-46A7-A1D6-36471E7A87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63382"/>
            <a:ext cx="1743318" cy="12765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B3DC7B8-0DF8-46EE-845F-4D19287F8F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0125" y="1355197"/>
            <a:ext cx="5486400" cy="14928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F7B98AC-FFB6-4F4C-A347-EB13F6A432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10125" y="935721"/>
            <a:ext cx="3332764" cy="41947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4FB1926-B912-4E0B-82AF-9F772E566A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12022" y="3143745"/>
            <a:ext cx="6661733" cy="351012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8BE5F8D-A548-4D01-950C-C310D4DEEA9B}"/>
              </a:ext>
            </a:extLst>
          </p:cNvPr>
          <p:cNvSpPr/>
          <p:nvPr/>
        </p:nvSpPr>
        <p:spPr>
          <a:xfrm>
            <a:off x="3448050" y="0"/>
            <a:ext cx="8743950" cy="51127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Using KBase </a:t>
            </a:r>
            <a:r>
              <a:rPr lang="en-US" sz="2000" b="1" dirty="0"/>
              <a:t>for phylogenomic </a:t>
            </a:r>
            <a:r>
              <a:rPr lang="en-US" sz="2000" dirty="0"/>
              <a:t>insight</a:t>
            </a:r>
          </a:p>
        </p:txBody>
      </p:sp>
    </p:spTree>
    <p:extLst>
      <p:ext uri="{BB962C8B-B14F-4D97-AF65-F5344CB8AC3E}">
        <p14:creationId xmlns:p14="http://schemas.microsoft.com/office/powerpoint/2010/main" val="41885360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CE0EC94-FC05-401F-B0C4-E89C1BA2F3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r="474"/>
          <a:stretch/>
        </p:blipFill>
        <p:spPr>
          <a:xfrm>
            <a:off x="609600" y="0"/>
            <a:ext cx="5348748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69B0180-4CDD-46A7-A1D6-36471E7A87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63382"/>
            <a:ext cx="1743318" cy="12765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B3DC7B8-0DF8-46EE-845F-4D19287F8F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5600" y="5365102"/>
            <a:ext cx="5486400" cy="14928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F7B98AC-FFB6-4F4C-A347-EB13F6A432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5600" y="4945626"/>
            <a:ext cx="3332764" cy="41947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8A01E8F-E16B-4AD6-80B7-773418C29B11}"/>
              </a:ext>
            </a:extLst>
          </p:cNvPr>
          <p:cNvSpPr/>
          <p:nvPr/>
        </p:nvSpPr>
        <p:spPr>
          <a:xfrm>
            <a:off x="5289755" y="0"/>
            <a:ext cx="806245" cy="4916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2F94E31-CD98-408F-80A6-71289437246F}"/>
              </a:ext>
            </a:extLst>
          </p:cNvPr>
          <p:cNvSpPr txBox="1"/>
          <p:nvPr/>
        </p:nvSpPr>
        <p:spPr>
          <a:xfrm>
            <a:off x="7583544" y="602411"/>
            <a:ext cx="43722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b="1" dirty="0"/>
              <a:t>Bold</a:t>
            </a:r>
            <a:r>
              <a:rPr lang="en-US" dirty="0"/>
              <a:t> = genomes from </a:t>
            </a:r>
            <a:r>
              <a:rPr lang="en-US" dirty="0" err="1"/>
              <a:t>Nagedra’s</a:t>
            </a:r>
            <a:r>
              <a:rPr lang="en-US" dirty="0"/>
              <a:t> survey</a:t>
            </a:r>
          </a:p>
          <a:p>
            <a:pPr algn="l"/>
            <a:r>
              <a:rPr lang="en-US" dirty="0"/>
              <a:t>Grey = genomes from South Asia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2CF443C-3352-4BBC-85DB-8C7BB8253C20}"/>
              </a:ext>
            </a:extLst>
          </p:cNvPr>
          <p:cNvSpPr/>
          <p:nvPr/>
        </p:nvSpPr>
        <p:spPr>
          <a:xfrm>
            <a:off x="3448050" y="0"/>
            <a:ext cx="8743950" cy="51127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Using KBase </a:t>
            </a:r>
            <a:r>
              <a:rPr lang="en-US" sz="2000" b="1" dirty="0"/>
              <a:t>for phylogenomic </a:t>
            </a:r>
            <a:r>
              <a:rPr lang="en-US" sz="2000" dirty="0"/>
              <a:t>insight</a:t>
            </a:r>
          </a:p>
        </p:txBody>
      </p:sp>
    </p:spTree>
    <p:extLst>
      <p:ext uri="{BB962C8B-B14F-4D97-AF65-F5344CB8AC3E}">
        <p14:creationId xmlns:p14="http://schemas.microsoft.com/office/powerpoint/2010/main" val="12379995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CE0EC94-FC05-401F-B0C4-E89C1BA2F3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r="474"/>
          <a:stretch/>
        </p:blipFill>
        <p:spPr>
          <a:xfrm>
            <a:off x="609600" y="0"/>
            <a:ext cx="5348748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69B0180-4CDD-46A7-A1D6-36471E7A87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63382"/>
            <a:ext cx="1743318" cy="12765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B3DC7B8-0DF8-46EE-845F-4D19287F8F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5600" y="5365102"/>
            <a:ext cx="5486400" cy="14928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F7B98AC-FFB6-4F4C-A347-EB13F6A432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5600" y="4945626"/>
            <a:ext cx="3332764" cy="41947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8A01E8F-E16B-4AD6-80B7-773418C29B11}"/>
              </a:ext>
            </a:extLst>
          </p:cNvPr>
          <p:cNvSpPr/>
          <p:nvPr/>
        </p:nvSpPr>
        <p:spPr>
          <a:xfrm>
            <a:off x="5289755" y="0"/>
            <a:ext cx="806245" cy="4916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EC45D6E-DB95-4EFF-9313-E3512A4436D0}"/>
              </a:ext>
            </a:extLst>
          </p:cNvPr>
          <p:cNvSpPr txBox="1"/>
          <p:nvPr/>
        </p:nvSpPr>
        <p:spPr>
          <a:xfrm>
            <a:off x="7583544" y="602411"/>
            <a:ext cx="43722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b="1" dirty="0"/>
              <a:t>Bold</a:t>
            </a:r>
            <a:r>
              <a:rPr lang="en-US" dirty="0"/>
              <a:t> = genomes from </a:t>
            </a:r>
            <a:r>
              <a:rPr lang="en-US" dirty="0" err="1"/>
              <a:t>Nagedra’s</a:t>
            </a:r>
            <a:r>
              <a:rPr lang="en-US" dirty="0"/>
              <a:t> survey</a:t>
            </a:r>
          </a:p>
          <a:p>
            <a:pPr algn="l"/>
            <a:r>
              <a:rPr lang="en-US" dirty="0"/>
              <a:t>Grey = genomes from South Asia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4265961-07C8-4926-815B-B5AEC967E519}"/>
              </a:ext>
            </a:extLst>
          </p:cNvPr>
          <p:cNvSpPr txBox="1"/>
          <p:nvPr/>
        </p:nvSpPr>
        <p:spPr>
          <a:xfrm>
            <a:off x="6438431" y="1620290"/>
            <a:ext cx="2317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b="1" dirty="0"/>
              <a:t>South Asian </a:t>
            </a:r>
            <a:r>
              <a:rPr lang="en-US" dirty="0"/>
              <a:t>cluster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9D1787-C016-47FE-A984-85448D5BA861}"/>
              </a:ext>
            </a:extLst>
          </p:cNvPr>
          <p:cNvSpPr txBox="1"/>
          <p:nvPr/>
        </p:nvSpPr>
        <p:spPr>
          <a:xfrm>
            <a:off x="6925864" y="3523577"/>
            <a:ext cx="50299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b="1" dirty="0"/>
              <a:t>Hypothesis:</a:t>
            </a:r>
          </a:p>
          <a:p>
            <a:pPr algn="l"/>
            <a:r>
              <a:rPr lang="en-US" dirty="0"/>
              <a:t>Strains that were introduced from Eastern Asia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D9E68DA-703D-4254-9856-144E98E8680F}"/>
              </a:ext>
            </a:extLst>
          </p:cNvPr>
          <p:cNvCxnSpPr/>
          <p:nvPr/>
        </p:nvCxnSpPr>
        <p:spPr>
          <a:xfrm flipH="1" flipV="1">
            <a:off x="6004504" y="2490574"/>
            <a:ext cx="929344" cy="1036397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12ABC54-AE82-465D-8A4D-3DD1FDB7ED26}"/>
              </a:ext>
            </a:extLst>
          </p:cNvPr>
          <p:cNvCxnSpPr>
            <a:cxnSpLocks/>
          </p:cNvCxnSpPr>
          <p:nvPr/>
        </p:nvCxnSpPr>
        <p:spPr>
          <a:xfrm flipH="1" flipV="1">
            <a:off x="5981426" y="3038773"/>
            <a:ext cx="829921" cy="552811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E947494-E761-4D5A-BB9F-0D2941532264}"/>
              </a:ext>
            </a:extLst>
          </p:cNvPr>
          <p:cNvCxnSpPr>
            <a:cxnSpLocks/>
          </p:cNvCxnSpPr>
          <p:nvPr/>
        </p:nvCxnSpPr>
        <p:spPr>
          <a:xfrm flipH="1">
            <a:off x="5912348" y="3754310"/>
            <a:ext cx="975344" cy="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FFAF729-AE91-4931-85C2-03D1515491B5}"/>
              </a:ext>
            </a:extLst>
          </p:cNvPr>
          <p:cNvCxnSpPr>
            <a:cxnSpLocks/>
          </p:cNvCxnSpPr>
          <p:nvPr/>
        </p:nvCxnSpPr>
        <p:spPr>
          <a:xfrm flipH="1">
            <a:off x="6080850" y="3946447"/>
            <a:ext cx="806842" cy="942878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6E21D80-FE9A-49BE-BC59-7CEE23B654BC}"/>
              </a:ext>
            </a:extLst>
          </p:cNvPr>
          <p:cNvCxnSpPr>
            <a:cxnSpLocks/>
          </p:cNvCxnSpPr>
          <p:nvPr/>
        </p:nvCxnSpPr>
        <p:spPr>
          <a:xfrm flipH="1">
            <a:off x="6042678" y="4075170"/>
            <a:ext cx="891170" cy="1429891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D30AC96-C968-4B31-A18D-056743C18ABA}"/>
              </a:ext>
            </a:extLst>
          </p:cNvPr>
          <p:cNvCxnSpPr>
            <a:cxnSpLocks/>
          </p:cNvCxnSpPr>
          <p:nvPr/>
        </p:nvCxnSpPr>
        <p:spPr>
          <a:xfrm flipH="1">
            <a:off x="5996520" y="4202530"/>
            <a:ext cx="975500" cy="2422205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6D9A6FCA-A79F-45DD-BEC6-96FBD9A74954}"/>
              </a:ext>
            </a:extLst>
          </p:cNvPr>
          <p:cNvSpPr/>
          <p:nvPr/>
        </p:nvSpPr>
        <p:spPr>
          <a:xfrm>
            <a:off x="3448050" y="0"/>
            <a:ext cx="8743950" cy="51127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Using KBase </a:t>
            </a:r>
            <a:r>
              <a:rPr lang="en-US" sz="2000" b="1" dirty="0"/>
              <a:t>for phylogenomic </a:t>
            </a:r>
            <a:r>
              <a:rPr lang="en-US" sz="2000" dirty="0"/>
              <a:t>insight</a:t>
            </a:r>
          </a:p>
        </p:txBody>
      </p:sp>
      <p:sp>
        <p:nvSpPr>
          <p:cNvPr id="31" name="Right Brace 30">
            <a:extLst>
              <a:ext uri="{FF2B5EF4-FFF2-40B4-BE49-F238E27FC236}">
                <a16:creationId xmlns:a16="http://schemas.microsoft.com/office/drawing/2014/main" id="{F107E6A0-3FF8-4188-B235-0B99CAF5BE4B}"/>
              </a:ext>
            </a:extLst>
          </p:cNvPr>
          <p:cNvSpPr/>
          <p:nvPr/>
        </p:nvSpPr>
        <p:spPr>
          <a:xfrm>
            <a:off x="6004504" y="491613"/>
            <a:ext cx="229150" cy="1681316"/>
          </a:xfrm>
          <a:prstGeom prst="rightBrace">
            <a:avLst>
              <a:gd name="adj1" fmla="val 8333"/>
              <a:gd name="adj2" fmla="val 78855"/>
            </a:avLst>
          </a:prstGeom>
          <a:ln w="571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0689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CE0EC94-FC05-401F-B0C4-E89C1BA2F3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r="474"/>
          <a:stretch/>
        </p:blipFill>
        <p:spPr>
          <a:xfrm>
            <a:off x="609600" y="0"/>
            <a:ext cx="5348748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69B0180-4CDD-46A7-A1D6-36471E7A87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63382"/>
            <a:ext cx="1743318" cy="12765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B3DC7B8-0DF8-46EE-845F-4D19287F8F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5600" y="5365102"/>
            <a:ext cx="5486400" cy="14928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F7B98AC-FFB6-4F4C-A347-EB13F6A432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5600" y="4945626"/>
            <a:ext cx="3332764" cy="41947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8A01E8F-E16B-4AD6-80B7-773418C29B11}"/>
              </a:ext>
            </a:extLst>
          </p:cNvPr>
          <p:cNvSpPr/>
          <p:nvPr/>
        </p:nvSpPr>
        <p:spPr>
          <a:xfrm>
            <a:off x="5289755" y="0"/>
            <a:ext cx="806245" cy="4916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E947494-E761-4D5A-BB9F-0D2941532264}"/>
              </a:ext>
            </a:extLst>
          </p:cNvPr>
          <p:cNvCxnSpPr>
            <a:cxnSpLocks/>
          </p:cNvCxnSpPr>
          <p:nvPr/>
        </p:nvCxnSpPr>
        <p:spPr>
          <a:xfrm flipH="1">
            <a:off x="5996520" y="3498980"/>
            <a:ext cx="982778" cy="185543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D30AC96-C968-4B31-A18D-056743C18ABA}"/>
              </a:ext>
            </a:extLst>
          </p:cNvPr>
          <p:cNvCxnSpPr>
            <a:cxnSpLocks/>
          </p:cNvCxnSpPr>
          <p:nvPr/>
        </p:nvCxnSpPr>
        <p:spPr>
          <a:xfrm flipH="1">
            <a:off x="5996520" y="3684523"/>
            <a:ext cx="999499" cy="2940212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tar: 5 Points 10">
            <a:extLst>
              <a:ext uri="{FF2B5EF4-FFF2-40B4-BE49-F238E27FC236}">
                <a16:creationId xmlns:a16="http://schemas.microsoft.com/office/drawing/2014/main" id="{A122A742-0CCE-427B-A3D2-83B9463320EA}"/>
              </a:ext>
            </a:extLst>
          </p:cNvPr>
          <p:cNvSpPr/>
          <p:nvPr/>
        </p:nvSpPr>
        <p:spPr>
          <a:xfrm>
            <a:off x="6996019" y="3265522"/>
            <a:ext cx="327908" cy="326956"/>
          </a:xfrm>
          <a:prstGeom prst="star5">
            <a:avLst/>
          </a:prstGeom>
          <a:solidFill>
            <a:schemeClr val="bg1"/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AABBCE1-BF16-45A8-AB57-F35E8A83C7A5}"/>
              </a:ext>
            </a:extLst>
          </p:cNvPr>
          <p:cNvSpPr txBox="1"/>
          <p:nvPr/>
        </p:nvSpPr>
        <p:spPr>
          <a:xfrm>
            <a:off x="7323927" y="3186635"/>
            <a:ext cx="456521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/>
              <a:t>Isolates from </a:t>
            </a:r>
            <a:r>
              <a:rPr lang="en-US" b="1" dirty="0">
                <a:solidFill>
                  <a:srgbClr val="A91800"/>
                </a:solidFill>
              </a:rPr>
              <a:t>Tomato</a:t>
            </a:r>
            <a:r>
              <a:rPr lang="en-US" dirty="0"/>
              <a:t>/ </a:t>
            </a:r>
            <a:r>
              <a:rPr lang="en-US" b="1" dirty="0">
                <a:solidFill>
                  <a:srgbClr val="7958A3"/>
                </a:solidFill>
              </a:rPr>
              <a:t>Eggplant</a:t>
            </a:r>
            <a:r>
              <a:rPr lang="en-US" dirty="0"/>
              <a:t> grafted to weedy Solanaceae used as resistant roots in Bangladesh. </a:t>
            </a:r>
            <a:br>
              <a:rPr lang="en-US" dirty="0"/>
            </a:br>
            <a:r>
              <a:rPr lang="en-US" dirty="0"/>
              <a:t>… is breakdown of resistance in Bangladesh due to introduction of new strains?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B65665D-C755-4EC3-8665-01E605645DDE}"/>
              </a:ext>
            </a:extLst>
          </p:cNvPr>
          <p:cNvSpPr txBox="1"/>
          <p:nvPr/>
        </p:nvSpPr>
        <p:spPr>
          <a:xfrm>
            <a:off x="7583544" y="602411"/>
            <a:ext cx="43722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b="1" dirty="0"/>
              <a:t>Bold</a:t>
            </a:r>
            <a:r>
              <a:rPr lang="en-US" dirty="0"/>
              <a:t> = genomes from </a:t>
            </a:r>
            <a:r>
              <a:rPr lang="en-US" dirty="0" err="1"/>
              <a:t>Nagedra’s</a:t>
            </a:r>
            <a:r>
              <a:rPr lang="en-US" dirty="0"/>
              <a:t> survey</a:t>
            </a:r>
          </a:p>
          <a:p>
            <a:pPr algn="l"/>
            <a:r>
              <a:rPr lang="en-US" dirty="0"/>
              <a:t>Grey = genomes from South Asia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116DD53-E62B-48E4-8F07-B5BC834DFB6E}"/>
              </a:ext>
            </a:extLst>
          </p:cNvPr>
          <p:cNvSpPr/>
          <p:nvPr/>
        </p:nvSpPr>
        <p:spPr>
          <a:xfrm>
            <a:off x="3448050" y="0"/>
            <a:ext cx="8743950" cy="51127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Using KBase </a:t>
            </a:r>
            <a:r>
              <a:rPr lang="en-US" sz="2000" b="1" dirty="0"/>
              <a:t>for phylogenomic </a:t>
            </a:r>
            <a:r>
              <a:rPr lang="en-US" sz="2000" dirty="0"/>
              <a:t>insight</a:t>
            </a:r>
          </a:p>
        </p:txBody>
      </p:sp>
      <p:sp>
        <p:nvSpPr>
          <p:cNvPr id="27" name="Right Brace 26">
            <a:extLst>
              <a:ext uri="{FF2B5EF4-FFF2-40B4-BE49-F238E27FC236}">
                <a16:creationId xmlns:a16="http://schemas.microsoft.com/office/drawing/2014/main" id="{EF24B756-0653-41A2-9B32-07A9F971F01B}"/>
              </a:ext>
            </a:extLst>
          </p:cNvPr>
          <p:cNvSpPr/>
          <p:nvPr/>
        </p:nvSpPr>
        <p:spPr>
          <a:xfrm>
            <a:off x="6004504" y="491613"/>
            <a:ext cx="229150" cy="1681316"/>
          </a:xfrm>
          <a:prstGeom prst="rightBrace">
            <a:avLst>
              <a:gd name="adj1" fmla="val 8333"/>
              <a:gd name="adj2" fmla="val 78855"/>
            </a:avLst>
          </a:prstGeom>
          <a:ln w="571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5315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Flow diagram of app pathways in KBase. Users begin by importing their 'omics data and processing it with various apps for genome assembly, annotation, feature analysis, and more.">
            <a:extLst>
              <a:ext uri="{FF2B5EF4-FFF2-40B4-BE49-F238E27FC236}">
                <a16:creationId xmlns:a16="http://schemas.microsoft.com/office/drawing/2014/main" id="{11E06481-986E-4FDA-AD91-24196A7361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09650"/>
            <a:ext cx="12192000" cy="5848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587EEEE-6F79-4EEA-89D2-3773D3D6ED63}"/>
              </a:ext>
            </a:extLst>
          </p:cNvPr>
          <p:cNvSpPr txBox="1"/>
          <p:nvPr/>
        </p:nvSpPr>
        <p:spPr>
          <a:xfrm>
            <a:off x="2020743" y="178653"/>
            <a:ext cx="83081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My lab mostly uses KBase for </a:t>
            </a:r>
          </a:p>
          <a:p>
            <a:pPr algn="ctr"/>
            <a:r>
              <a:rPr lang="en-US" sz="2400" i="1" dirty="0"/>
              <a:t>Ralstonia</a:t>
            </a:r>
            <a:r>
              <a:rPr lang="en-US" sz="2400" dirty="0"/>
              <a:t> </a:t>
            </a:r>
            <a:r>
              <a:rPr lang="en-US" sz="2400" b="1" dirty="0"/>
              <a:t>genome assembly </a:t>
            </a:r>
            <a:r>
              <a:rPr lang="en-US" sz="2400" dirty="0"/>
              <a:t>and </a:t>
            </a:r>
            <a:r>
              <a:rPr lang="en-US" sz="2400" b="1" dirty="0"/>
              <a:t>comparative genomics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6960BEA-E364-45D3-B41B-E7FED95D0E3E}"/>
              </a:ext>
            </a:extLst>
          </p:cNvPr>
          <p:cNvSpPr/>
          <p:nvPr/>
        </p:nvSpPr>
        <p:spPr>
          <a:xfrm>
            <a:off x="1698171" y="2481943"/>
            <a:ext cx="10493829" cy="4256314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2165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71AA9AD-1A91-4D5A-A505-1D665678C620}"/>
              </a:ext>
            </a:extLst>
          </p:cNvPr>
          <p:cNvSpPr/>
          <p:nvPr/>
        </p:nvSpPr>
        <p:spPr>
          <a:xfrm>
            <a:off x="0" y="85998"/>
            <a:ext cx="12192000" cy="51344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0000"/>
              </a:lnSpc>
            </a:pPr>
            <a:r>
              <a:rPr lang="en-US" sz="3200" dirty="0"/>
              <a:t>Generating public </a:t>
            </a:r>
            <a:r>
              <a:rPr lang="en-US" sz="3200" i="1" dirty="0"/>
              <a:t>Ralstonia</a:t>
            </a:r>
            <a:r>
              <a:rPr lang="en-US" sz="3200" dirty="0"/>
              <a:t> genomic data using KBase</a:t>
            </a:r>
            <a:endParaRPr lang="en-US" sz="28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AF430C9-DC97-48D7-8CBE-52705819078D}"/>
              </a:ext>
            </a:extLst>
          </p:cNvPr>
          <p:cNvGrpSpPr/>
          <p:nvPr/>
        </p:nvGrpSpPr>
        <p:grpSpPr>
          <a:xfrm>
            <a:off x="0" y="656373"/>
            <a:ext cx="6701848" cy="5177264"/>
            <a:chOff x="0" y="1003618"/>
            <a:chExt cx="7335520" cy="5666784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239D511-122F-4D9B-A98A-4088FADE90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65375"/>
            <a:stretch/>
          </p:blipFill>
          <p:spPr>
            <a:xfrm>
              <a:off x="0" y="1003618"/>
              <a:ext cx="4221480" cy="5666784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D1AA5BF8-DCCD-4A22-9769-427222957B33}"/>
                </a:ext>
              </a:extLst>
            </p:cNvPr>
            <p:cNvSpPr/>
            <p:nvPr/>
          </p:nvSpPr>
          <p:spPr>
            <a:xfrm>
              <a:off x="6959600" y="5854382"/>
              <a:ext cx="375920" cy="21113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F59CD92-90A8-4DB7-821B-F7DC32DC8402}"/>
              </a:ext>
            </a:extLst>
          </p:cNvPr>
          <p:cNvGrpSpPr/>
          <p:nvPr/>
        </p:nvGrpSpPr>
        <p:grpSpPr>
          <a:xfrm>
            <a:off x="4434840" y="656373"/>
            <a:ext cx="3550494" cy="5177264"/>
            <a:chOff x="4404360" y="1003618"/>
            <a:chExt cx="3886200" cy="5666784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E423619E-BC30-4805-8DBC-BCBD82D0EED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6125" r="32000"/>
            <a:stretch/>
          </p:blipFill>
          <p:spPr>
            <a:xfrm>
              <a:off x="4404360" y="1003618"/>
              <a:ext cx="3886200" cy="5666784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D554F78-83AC-4E88-A7AF-CCBFEB35363E}"/>
                </a:ext>
              </a:extLst>
            </p:cNvPr>
            <p:cNvSpPr/>
            <p:nvPr/>
          </p:nvSpPr>
          <p:spPr>
            <a:xfrm>
              <a:off x="6959600" y="5854382"/>
              <a:ext cx="375920" cy="21113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BB2E96E-2D73-49D0-AED7-7D470091E539}"/>
              </a:ext>
            </a:extLst>
          </p:cNvPr>
          <p:cNvGrpSpPr/>
          <p:nvPr/>
        </p:nvGrpSpPr>
        <p:grpSpPr>
          <a:xfrm>
            <a:off x="7112000" y="656373"/>
            <a:ext cx="4641169" cy="5177264"/>
            <a:chOff x="6959600" y="1003618"/>
            <a:chExt cx="5080000" cy="5666784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4B8FA76F-1F36-456E-8F8E-629D17BB30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8001" r="1249"/>
            <a:stretch/>
          </p:blipFill>
          <p:spPr>
            <a:xfrm>
              <a:off x="8290560" y="1003618"/>
              <a:ext cx="3749040" cy="5666784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2C3A49A-96DE-4F43-B76E-EA943C3B3F9E}"/>
                </a:ext>
              </a:extLst>
            </p:cNvPr>
            <p:cNvSpPr/>
            <p:nvPr/>
          </p:nvSpPr>
          <p:spPr>
            <a:xfrm>
              <a:off x="6959600" y="5854382"/>
              <a:ext cx="375920" cy="21113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7C850E50-ADC8-482C-99F1-5CD4783F3055}"/>
              </a:ext>
            </a:extLst>
          </p:cNvPr>
          <p:cNvSpPr txBox="1"/>
          <p:nvPr/>
        </p:nvSpPr>
        <p:spPr>
          <a:xfrm>
            <a:off x="288363" y="5556640"/>
            <a:ext cx="13326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00" dirty="0"/>
              <a:t>Aoun </a:t>
            </a:r>
            <a:r>
              <a:rPr lang="en-US" sz="1200" i="1" dirty="0"/>
              <a:t>et al. </a:t>
            </a:r>
            <a:r>
              <a:rPr lang="en-US" sz="1200" dirty="0"/>
              <a:t>2023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0247AA9-A8F4-43CB-99E7-0162913ECB09}"/>
              </a:ext>
            </a:extLst>
          </p:cNvPr>
          <p:cNvSpPr txBox="1"/>
          <p:nvPr/>
        </p:nvSpPr>
        <p:spPr>
          <a:xfrm>
            <a:off x="4763601" y="5556639"/>
            <a:ext cx="14464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00" dirty="0" err="1"/>
              <a:t>Subedi</a:t>
            </a:r>
            <a:r>
              <a:rPr lang="en-US" sz="1200" dirty="0"/>
              <a:t> </a:t>
            </a:r>
            <a:r>
              <a:rPr lang="en-US" sz="1200" i="1" dirty="0"/>
              <a:t>et al. </a:t>
            </a:r>
            <a:r>
              <a:rPr lang="en-US" sz="1200" dirty="0"/>
              <a:t>2023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6EAB03E-5A8A-4B42-A979-1C5CC3B5E7AA}"/>
              </a:ext>
            </a:extLst>
          </p:cNvPr>
          <p:cNvSpPr txBox="1"/>
          <p:nvPr/>
        </p:nvSpPr>
        <p:spPr>
          <a:xfrm>
            <a:off x="8481003" y="5556638"/>
            <a:ext cx="28057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00" dirty="0" err="1"/>
              <a:t>Kanyagha</a:t>
            </a:r>
            <a:r>
              <a:rPr lang="en-US" sz="1200" dirty="0"/>
              <a:t> and </a:t>
            </a:r>
            <a:r>
              <a:rPr lang="en-US" sz="1200" dirty="0" err="1"/>
              <a:t>Elmgreen</a:t>
            </a:r>
            <a:r>
              <a:rPr lang="en-US" sz="1200" dirty="0"/>
              <a:t> </a:t>
            </a:r>
            <a:r>
              <a:rPr lang="en-US" sz="1200" i="1" dirty="0"/>
              <a:t>et al. in prep</a:t>
            </a:r>
          </a:p>
        </p:txBody>
      </p:sp>
      <p:sp>
        <p:nvSpPr>
          <p:cNvPr id="5" name="AutoShape 2" descr="NIH NLM Logo">
            <a:extLst>
              <a:ext uri="{FF2B5EF4-FFF2-40B4-BE49-F238E27FC236}">
                <a16:creationId xmlns:a16="http://schemas.microsoft.com/office/drawing/2014/main" id="{BE342D3F-127E-48FF-AD65-A1DF2BBBE4F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1377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196" name="Picture 4" descr="Acquiring Genomic Data from NCBI | D-Lab">
            <a:extLst>
              <a:ext uri="{FF2B5EF4-FFF2-40B4-BE49-F238E27FC236}">
                <a16:creationId xmlns:a16="http://schemas.microsoft.com/office/drawing/2014/main" id="{B2E68C7D-34AA-4F3F-A58F-0DF6331E0A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03" b="13665"/>
          <a:stretch/>
        </p:blipFill>
        <p:spPr bwMode="auto">
          <a:xfrm>
            <a:off x="4197935" y="6048672"/>
            <a:ext cx="565666" cy="554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ight Brace 6">
            <a:extLst>
              <a:ext uri="{FF2B5EF4-FFF2-40B4-BE49-F238E27FC236}">
                <a16:creationId xmlns:a16="http://schemas.microsoft.com/office/drawing/2014/main" id="{E2F83B34-8D84-4027-95F7-39244564BA59}"/>
              </a:ext>
            </a:extLst>
          </p:cNvPr>
          <p:cNvSpPr/>
          <p:nvPr/>
        </p:nvSpPr>
        <p:spPr>
          <a:xfrm rot="5400000">
            <a:off x="5926389" y="36584"/>
            <a:ext cx="203477" cy="11648702"/>
          </a:xfrm>
          <a:prstGeom prst="rightBrac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CBDCA8F-B5B9-4C81-8FD0-A5E4740BDFE5}"/>
              </a:ext>
            </a:extLst>
          </p:cNvPr>
          <p:cNvSpPr txBox="1"/>
          <p:nvPr/>
        </p:nvSpPr>
        <p:spPr>
          <a:xfrm>
            <a:off x="4736991" y="6016553"/>
            <a:ext cx="23750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/>
              <a:t>Release genomes to </a:t>
            </a:r>
          </a:p>
          <a:p>
            <a:pPr algn="l"/>
            <a:r>
              <a:rPr lang="en-US" dirty="0"/>
              <a:t>NCBI Assembly/SRA</a:t>
            </a:r>
          </a:p>
        </p:txBody>
      </p:sp>
    </p:spTree>
    <p:extLst>
      <p:ext uri="{BB962C8B-B14F-4D97-AF65-F5344CB8AC3E}">
        <p14:creationId xmlns:p14="http://schemas.microsoft.com/office/powerpoint/2010/main" val="1977452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7" grpId="0" animBg="1"/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5914488-47B4-43B0-BD30-62067FBE7C3D}"/>
              </a:ext>
            </a:extLst>
          </p:cNvPr>
          <p:cNvSpPr/>
          <p:nvPr/>
        </p:nvSpPr>
        <p:spPr>
          <a:xfrm>
            <a:off x="0" y="149111"/>
            <a:ext cx="12192000" cy="100477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>
                <a:solidFill>
                  <a:schemeClr val="bg1"/>
                </a:solidFill>
              </a:rPr>
              <a:t>Check out my talk to hear about how we integrate education with our plant health / </a:t>
            </a:r>
            <a:r>
              <a:rPr lang="en-US" sz="3200" i="1" dirty="0">
                <a:solidFill>
                  <a:schemeClr val="bg1"/>
                </a:solidFill>
              </a:rPr>
              <a:t>Ralstonia</a:t>
            </a:r>
            <a:r>
              <a:rPr lang="en-US" sz="3200" dirty="0">
                <a:solidFill>
                  <a:schemeClr val="bg1"/>
                </a:solidFill>
              </a:rPr>
              <a:t> research  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A9254808-C8D0-487F-B46D-A8E75AF9F5C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168"/>
          <a:stretch/>
        </p:blipFill>
        <p:spPr>
          <a:xfrm>
            <a:off x="2911022" y="3941995"/>
            <a:ext cx="5688692" cy="276689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7421DAA-8705-4AAD-B513-086DC6D24F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182" y="1321269"/>
            <a:ext cx="11307753" cy="1400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8216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verviewOfKBaseNarrative">
            <a:hlinkClick r:id="" action="ppaction://media"/>
            <a:extLst>
              <a:ext uri="{FF2B5EF4-FFF2-40B4-BE49-F238E27FC236}">
                <a16:creationId xmlns:a16="http://schemas.microsoft.com/office/drawing/2014/main" id="{A4281120-B827-46D2-A49E-6C57E24192F6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760" end="4334"/>
                </p14:media>
              </p:ext>
            </p:extLst>
          </p:nvPr>
        </p:nvPicPr>
        <p:blipFill rotWithShape="1">
          <a:blip r:embed="rId4"/>
          <a:srcRect t="4706" b="4760"/>
          <a:stretch/>
        </p:blipFill>
        <p:spPr>
          <a:xfrm>
            <a:off x="989495" y="1563767"/>
            <a:ext cx="9881705" cy="503225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778AEBE-A4E1-4F2C-ADBB-8FA7F583E08E}"/>
              </a:ext>
            </a:extLst>
          </p:cNvPr>
          <p:cNvSpPr/>
          <p:nvPr/>
        </p:nvSpPr>
        <p:spPr>
          <a:xfrm>
            <a:off x="0" y="66333"/>
            <a:ext cx="12192000" cy="51344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0000"/>
              </a:lnSpc>
            </a:pPr>
            <a:r>
              <a:rPr lang="en-US" sz="3200" dirty="0"/>
              <a:t>What is </a:t>
            </a:r>
            <a:r>
              <a:rPr lang="en-US" sz="3200" b="1" dirty="0"/>
              <a:t>KBase?</a:t>
            </a:r>
            <a:endParaRPr lang="en-US" sz="2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C6FE31-5BF8-4CD6-AFD7-6FD26B33E7DA}"/>
              </a:ext>
            </a:extLst>
          </p:cNvPr>
          <p:cNvSpPr txBox="1"/>
          <p:nvPr/>
        </p:nvSpPr>
        <p:spPr>
          <a:xfrm>
            <a:off x="0" y="661650"/>
            <a:ext cx="115665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/>
              <a:t>A good platform point-and-click genomics </a:t>
            </a:r>
          </a:p>
          <a:p>
            <a:pPr algn="l"/>
            <a:r>
              <a:rPr lang="en-US" sz="2000" dirty="0"/>
              <a:t>No coding required, but “markdown language” to format notebook entries is a gateway to coding</a:t>
            </a:r>
          </a:p>
        </p:txBody>
      </p:sp>
    </p:spTree>
    <p:extLst>
      <p:ext uri="{BB962C8B-B14F-4D97-AF65-F5344CB8AC3E}">
        <p14:creationId xmlns:p14="http://schemas.microsoft.com/office/powerpoint/2010/main" val="3660696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21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7AB7915-32D1-40AD-9616-BE84CA925617}"/>
              </a:ext>
            </a:extLst>
          </p:cNvPr>
          <p:cNvSpPr/>
          <p:nvPr/>
        </p:nvSpPr>
        <p:spPr>
          <a:xfrm>
            <a:off x="0" y="0"/>
            <a:ext cx="12192000" cy="51127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Building a KBase </a:t>
            </a:r>
            <a:r>
              <a:rPr lang="en-US" sz="2000" dirty="0" err="1"/>
              <a:t>GenomeSet</a:t>
            </a:r>
            <a:r>
              <a:rPr lang="en-US" sz="2000" dirty="0"/>
              <a:t> / Narrative </a:t>
            </a:r>
            <a:r>
              <a:rPr lang="en-US" sz="2000" b="1" dirty="0"/>
              <a:t>for phylogenomics of your favorite bacterial species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75FCCF1-8E92-4343-BFCD-A9D045982FB2}"/>
              </a:ext>
            </a:extLst>
          </p:cNvPr>
          <p:cNvSpPr/>
          <p:nvPr/>
        </p:nvSpPr>
        <p:spPr>
          <a:xfrm>
            <a:off x="0" y="511277"/>
            <a:ext cx="1196585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/>
              <a:t>Step 1: Decide on how you want to name the genomes</a:t>
            </a:r>
            <a:r>
              <a:rPr lang="en-US" sz="2000" dirty="0"/>
              <a:t>. </a:t>
            </a:r>
          </a:p>
          <a:p>
            <a:endParaRPr lang="en-US" sz="2000" dirty="0"/>
          </a:p>
          <a:p>
            <a:r>
              <a:rPr lang="en-US" sz="2000" dirty="0"/>
              <a:t>I like to add the meta-data in human-readable format. </a:t>
            </a:r>
          </a:p>
          <a:p>
            <a:endParaRPr lang="en-US" sz="2000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AD06BBA-7DE4-4905-BC2A-9CE9FBA7DC19}"/>
              </a:ext>
            </a:extLst>
          </p:cNvPr>
          <p:cNvGrpSpPr/>
          <p:nvPr/>
        </p:nvGrpSpPr>
        <p:grpSpPr>
          <a:xfrm>
            <a:off x="1535390" y="2880732"/>
            <a:ext cx="9358752" cy="1521661"/>
            <a:chOff x="2979174" y="2168011"/>
            <a:chExt cx="5810865" cy="944802"/>
          </a:xfrm>
        </p:grpSpPr>
        <p:pic>
          <p:nvPicPr>
            <p:cNvPr id="17" name="Main graphic">
              <a:extLst>
                <a:ext uri="{FF2B5EF4-FFF2-40B4-BE49-F238E27FC236}">
                  <a16:creationId xmlns:a16="http://schemas.microsoft.com/office/drawing/2014/main" id="{04AFCDEA-3F48-495E-972D-AF8DB399E6A9}"/>
                </a:ext>
              </a:extLst>
            </p:cNvPr>
            <p:cNvPicPr/>
            <p:nvPr/>
          </p:nvPicPr>
          <p:blipFill rotWithShape="1">
            <a:blip r:embed="rId2"/>
            <a:srcRect l="43775" t="38980" r="20054" b="56572"/>
            <a:stretch/>
          </p:blipFill>
          <p:spPr>
            <a:xfrm>
              <a:off x="2979174" y="2168013"/>
              <a:ext cx="5810865" cy="9448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5FFC526-7C3E-477F-96BA-D0855FC110AC}"/>
                </a:ext>
              </a:extLst>
            </p:cNvPr>
            <p:cNvSpPr/>
            <p:nvPr/>
          </p:nvSpPr>
          <p:spPr>
            <a:xfrm>
              <a:off x="2979174" y="2168011"/>
              <a:ext cx="108155" cy="944801"/>
            </a:xfrm>
            <a:prstGeom prst="rect">
              <a:avLst/>
            </a:prstGeom>
            <a:solidFill>
              <a:srgbClr val="E29F18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1DF2F73-DFD4-491D-94B6-F537C1DF8CDD}"/>
              </a:ext>
            </a:extLst>
          </p:cNvPr>
          <p:cNvGrpSpPr/>
          <p:nvPr/>
        </p:nvGrpSpPr>
        <p:grpSpPr>
          <a:xfrm>
            <a:off x="1709580" y="2870900"/>
            <a:ext cx="1895449" cy="1531490"/>
            <a:chOff x="1709580" y="1897507"/>
            <a:chExt cx="1895449" cy="1531490"/>
          </a:xfrm>
          <a:solidFill>
            <a:srgbClr val="A3271C">
              <a:alpha val="20000"/>
            </a:srgbClr>
          </a:solidFill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7E9BC2B4-4413-4D31-B115-256E1B8D2C90}"/>
                </a:ext>
              </a:extLst>
            </p:cNvPr>
            <p:cNvSpPr/>
            <p:nvPr/>
          </p:nvSpPr>
          <p:spPr>
            <a:xfrm>
              <a:off x="1709580" y="1897507"/>
              <a:ext cx="1299091" cy="152165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0DE1569D-4EB4-4661-89F6-7BE91CBDCBE0}"/>
                </a:ext>
              </a:extLst>
            </p:cNvPr>
            <p:cNvSpPr/>
            <p:nvPr/>
          </p:nvSpPr>
          <p:spPr>
            <a:xfrm>
              <a:off x="3008671" y="2519626"/>
              <a:ext cx="596358" cy="30223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6F3609B-5B0C-4600-8143-64E05D364236}"/>
                </a:ext>
              </a:extLst>
            </p:cNvPr>
            <p:cNvSpPr/>
            <p:nvPr/>
          </p:nvSpPr>
          <p:spPr>
            <a:xfrm>
              <a:off x="3008671" y="3110064"/>
              <a:ext cx="481781" cy="31893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EDE3F335-8292-436E-A510-2AEDC5FEE7F8}"/>
              </a:ext>
            </a:extLst>
          </p:cNvPr>
          <p:cNvSpPr/>
          <p:nvPr/>
        </p:nvSpPr>
        <p:spPr>
          <a:xfrm>
            <a:off x="3044590" y="2880732"/>
            <a:ext cx="3051410" cy="612284"/>
          </a:xfrm>
          <a:prstGeom prst="rect">
            <a:avLst/>
          </a:prstGeom>
          <a:solidFill>
            <a:schemeClr val="accent5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9D7DBA7-4901-45E7-A350-F002F6965173}"/>
              </a:ext>
            </a:extLst>
          </p:cNvPr>
          <p:cNvSpPr/>
          <p:nvPr/>
        </p:nvSpPr>
        <p:spPr>
          <a:xfrm>
            <a:off x="3684635" y="3489109"/>
            <a:ext cx="3051410" cy="292404"/>
          </a:xfrm>
          <a:prstGeom prst="rect">
            <a:avLst/>
          </a:prstGeom>
          <a:solidFill>
            <a:schemeClr val="accent5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D9CA35D-6172-425D-B040-6B59492C0A3C}"/>
              </a:ext>
            </a:extLst>
          </p:cNvPr>
          <p:cNvSpPr/>
          <p:nvPr/>
        </p:nvSpPr>
        <p:spPr>
          <a:xfrm>
            <a:off x="3008671" y="3791050"/>
            <a:ext cx="3051410" cy="292404"/>
          </a:xfrm>
          <a:prstGeom prst="rect">
            <a:avLst/>
          </a:prstGeom>
          <a:solidFill>
            <a:schemeClr val="accent5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C910B8E-BD9D-482B-9174-910576CFF31D}"/>
              </a:ext>
            </a:extLst>
          </p:cNvPr>
          <p:cNvSpPr/>
          <p:nvPr/>
        </p:nvSpPr>
        <p:spPr>
          <a:xfrm>
            <a:off x="3573828" y="4071054"/>
            <a:ext cx="3051410" cy="292404"/>
          </a:xfrm>
          <a:prstGeom prst="rect">
            <a:avLst/>
          </a:prstGeom>
          <a:solidFill>
            <a:schemeClr val="accent5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C9BFBA4-5F7A-4B40-903A-BAB7F0F8152A}"/>
              </a:ext>
            </a:extLst>
          </p:cNvPr>
          <p:cNvSpPr/>
          <p:nvPr/>
        </p:nvSpPr>
        <p:spPr>
          <a:xfrm>
            <a:off x="6079745" y="3160064"/>
            <a:ext cx="1146965" cy="329775"/>
          </a:xfrm>
          <a:prstGeom prst="rect">
            <a:avLst/>
          </a:prstGeom>
          <a:solidFill>
            <a:srgbClr val="0070C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9F58C44-33C8-4A3C-8C3E-87AF664A709C}"/>
              </a:ext>
            </a:extLst>
          </p:cNvPr>
          <p:cNvSpPr/>
          <p:nvPr/>
        </p:nvSpPr>
        <p:spPr>
          <a:xfrm>
            <a:off x="6756665" y="3469200"/>
            <a:ext cx="922330" cy="329775"/>
          </a:xfrm>
          <a:prstGeom prst="rect">
            <a:avLst/>
          </a:prstGeom>
          <a:solidFill>
            <a:srgbClr val="0070C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F0FB3C5-0CCD-42F5-AE9C-EEA994EF44AC}"/>
              </a:ext>
            </a:extLst>
          </p:cNvPr>
          <p:cNvSpPr/>
          <p:nvPr/>
        </p:nvSpPr>
        <p:spPr>
          <a:xfrm>
            <a:off x="6060080" y="3758741"/>
            <a:ext cx="1707403" cy="329775"/>
          </a:xfrm>
          <a:prstGeom prst="rect">
            <a:avLst/>
          </a:prstGeom>
          <a:solidFill>
            <a:srgbClr val="0070C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5EA73B1-0368-4E49-AC4F-4BE8011F302C}"/>
              </a:ext>
            </a:extLst>
          </p:cNvPr>
          <p:cNvSpPr/>
          <p:nvPr/>
        </p:nvSpPr>
        <p:spPr>
          <a:xfrm>
            <a:off x="6683760" y="4088516"/>
            <a:ext cx="995235" cy="329775"/>
          </a:xfrm>
          <a:prstGeom prst="rect">
            <a:avLst/>
          </a:prstGeom>
          <a:solidFill>
            <a:srgbClr val="0070C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8F08B46-C73D-417D-A45B-B2058EC53197}"/>
              </a:ext>
            </a:extLst>
          </p:cNvPr>
          <p:cNvSpPr/>
          <p:nvPr/>
        </p:nvSpPr>
        <p:spPr>
          <a:xfrm>
            <a:off x="6259047" y="2874260"/>
            <a:ext cx="2888363" cy="329775"/>
          </a:xfrm>
          <a:prstGeom prst="rect">
            <a:avLst/>
          </a:prstGeom>
          <a:solidFill>
            <a:srgbClr val="7030A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51B3EE4-3B37-43CD-8F49-54B66DDC5639}"/>
              </a:ext>
            </a:extLst>
          </p:cNvPr>
          <p:cNvSpPr/>
          <p:nvPr/>
        </p:nvSpPr>
        <p:spPr>
          <a:xfrm>
            <a:off x="7247330" y="3186598"/>
            <a:ext cx="2888363" cy="329775"/>
          </a:xfrm>
          <a:prstGeom prst="rect">
            <a:avLst/>
          </a:prstGeom>
          <a:solidFill>
            <a:srgbClr val="7030A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EFFE5C2C-DCB0-4260-806C-683261744F92}"/>
              </a:ext>
            </a:extLst>
          </p:cNvPr>
          <p:cNvSpPr/>
          <p:nvPr/>
        </p:nvSpPr>
        <p:spPr>
          <a:xfrm>
            <a:off x="7722892" y="3447486"/>
            <a:ext cx="2888363" cy="329775"/>
          </a:xfrm>
          <a:prstGeom prst="rect">
            <a:avLst/>
          </a:prstGeom>
          <a:solidFill>
            <a:srgbClr val="7030A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8CBE379-2DAC-4519-89FB-DC0E17C789EC}"/>
              </a:ext>
            </a:extLst>
          </p:cNvPr>
          <p:cNvSpPr/>
          <p:nvPr/>
        </p:nvSpPr>
        <p:spPr>
          <a:xfrm>
            <a:off x="7789123" y="3768001"/>
            <a:ext cx="2888363" cy="329775"/>
          </a:xfrm>
          <a:prstGeom prst="rect">
            <a:avLst/>
          </a:prstGeom>
          <a:solidFill>
            <a:srgbClr val="7030A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881B557-462E-4BD2-B924-C247960CD300}"/>
              </a:ext>
            </a:extLst>
          </p:cNvPr>
          <p:cNvSpPr/>
          <p:nvPr/>
        </p:nvSpPr>
        <p:spPr>
          <a:xfrm>
            <a:off x="7737517" y="4088515"/>
            <a:ext cx="2888363" cy="329775"/>
          </a:xfrm>
          <a:prstGeom prst="rect">
            <a:avLst/>
          </a:prstGeom>
          <a:solidFill>
            <a:srgbClr val="7030A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76272E9-BF4D-4848-A95C-BDB3F7AB8AC0}"/>
              </a:ext>
            </a:extLst>
          </p:cNvPr>
          <p:cNvSpPr txBox="1"/>
          <p:nvPr/>
        </p:nvSpPr>
        <p:spPr>
          <a:xfrm>
            <a:off x="2426639" y="1890875"/>
            <a:ext cx="1852623" cy="461665"/>
          </a:xfrm>
          <a:prstGeom prst="rect">
            <a:avLst/>
          </a:prstGeom>
          <a:solidFill>
            <a:srgbClr val="A3271C">
              <a:alpha val="20000"/>
            </a:srgbClr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2400" dirty="0"/>
              <a:t>Strain name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11F03CF-5E77-4964-9B6B-93AE0FBB6241}"/>
              </a:ext>
            </a:extLst>
          </p:cNvPr>
          <p:cNvSpPr txBox="1"/>
          <p:nvPr/>
        </p:nvSpPr>
        <p:spPr>
          <a:xfrm>
            <a:off x="4534723" y="1850327"/>
            <a:ext cx="16017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dirty="0"/>
              <a:t>Host Plant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86218C9C-C049-4A90-9543-41EDC6B642F7}"/>
              </a:ext>
            </a:extLst>
          </p:cNvPr>
          <p:cNvSpPr txBox="1"/>
          <p:nvPr/>
        </p:nvSpPr>
        <p:spPr>
          <a:xfrm>
            <a:off x="6591566" y="1843876"/>
            <a:ext cx="13815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dirty="0"/>
              <a:t>Location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CE075025-2450-4D37-B199-1476A3D3AD5E}"/>
              </a:ext>
            </a:extLst>
          </p:cNvPr>
          <p:cNvGrpSpPr/>
          <p:nvPr/>
        </p:nvGrpSpPr>
        <p:grpSpPr>
          <a:xfrm>
            <a:off x="737735" y="1850326"/>
            <a:ext cx="1595310" cy="461665"/>
            <a:chOff x="2064774" y="3574478"/>
            <a:chExt cx="1595310" cy="461665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24EC680A-86EE-4E64-833D-122809669DC4}"/>
                </a:ext>
              </a:extLst>
            </p:cNvPr>
            <p:cNvSpPr txBox="1"/>
            <p:nvPr/>
          </p:nvSpPr>
          <p:spPr>
            <a:xfrm>
              <a:off x="2064775" y="3574478"/>
              <a:ext cx="15953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sz="2400" dirty="0"/>
                <a:t>phylotype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33E5E3AF-DBD6-4950-A6A9-24900B99CEE2}"/>
                </a:ext>
              </a:extLst>
            </p:cNvPr>
            <p:cNvSpPr/>
            <p:nvPr/>
          </p:nvSpPr>
          <p:spPr>
            <a:xfrm>
              <a:off x="2064774" y="3639332"/>
              <a:ext cx="1584729" cy="386979"/>
            </a:xfrm>
            <a:prstGeom prst="rect">
              <a:avLst/>
            </a:prstGeom>
            <a:solidFill>
              <a:srgbClr val="E29F18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52" name="Rectangle 51">
            <a:extLst>
              <a:ext uri="{FF2B5EF4-FFF2-40B4-BE49-F238E27FC236}">
                <a16:creationId xmlns:a16="http://schemas.microsoft.com/office/drawing/2014/main" id="{AF909145-5F84-46FC-8F33-9738E4C698FE}"/>
              </a:ext>
            </a:extLst>
          </p:cNvPr>
          <p:cNvSpPr/>
          <p:nvPr/>
        </p:nvSpPr>
        <p:spPr>
          <a:xfrm>
            <a:off x="4443395" y="1913785"/>
            <a:ext cx="1776053" cy="329775"/>
          </a:xfrm>
          <a:prstGeom prst="rect">
            <a:avLst/>
          </a:prstGeom>
          <a:solidFill>
            <a:schemeClr val="accent5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008E1038-E56B-4F48-91A8-16BD35EA9B53}"/>
              </a:ext>
            </a:extLst>
          </p:cNvPr>
          <p:cNvSpPr/>
          <p:nvPr/>
        </p:nvSpPr>
        <p:spPr>
          <a:xfrm>
            <a:off x="6383581" y="1966780"/>
            <a:ext cx="1776053" cy="329775"/>
          </a:xfrm>
          <a:prstGeom prst="rect">
            <a:avLst/>
          </a:prstGeom>
          <a:solidFill>
            <a:srgbClr val="0070C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058E0D4-2455-4AEA-97B5-F1E4EACD1059}"/>
              </a:ext>
            </a:extLst>
          </p:cNvPr>
          <p:cNvSpPr txBox="1"/>
          <p:nvPr/>
        </p:nvSpPr>
        <p:spPr>
          <a:xfrm>
            <a:off x="8329799" y="1813460"/>
            <a:ext cx="37069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dirty="0"/>
              <a:t>Genome Accession</a:t>
            </a:r>
          </a:p>
          <a:p>
            <a:pPr algn="l"/>
            <a:r>
              <a:rPr lang="en-US" sz="2400" dirty="0"/>
              <a:t>(NCBI </a:t>
            </a:r>
            <a:r>
              <a:rPr lang="en-US" sz="2400" dirty="0" err="1"/>
              <a:t>RefSeq</a:t>
            </a:r>
            <a:r>
              <a:rPr lang="en-US" sz="2400" dirty="0"/>
              <a:t> preferred)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C2134336-22F5-4799-9013-0BBD99417525}"/>
              </a:ext>
            </a:extLst>
          </p:cNvPr>
          <p:cNvSpPr/>
          <p:nvPr/>
        </p:nvSpPr>
        <p:spPr>
          <a:xfrm>
            <a:off x="8412803" y="1844339"/>
            <a:ext cx="3545274" cy="830997"/>
          </a:xfrm>
          <a:prstGeom prst="rect">
            <a:avLst/>
          </a:prstGeom>
          <a:solidFill>
            <a:srgbClr val="7030A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31291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0C3E123-B579-4149-9F1D-0D367600BA61}"/>
              </a:ext>
            </a:extLst>
          </p:cNvPr>
          <p:cNvSpPr/>
          <p:nvPr/>
        </p:nvSpPr>
        <p:spPr>
          <a:xfrm>
            <a:off x="0" y="0"/>
            <a:ext cx="12192000" cy="51127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Building a KBase </a:t>
            </a:r>
            <a:r>
              <a:rPr lang="en-US" sz="2000" dirty="0" err="1"/>
              <a:t>GenomeSet</a:t>
            </a:r>
            <a:r>
              <a:rPr lang="en-US" sz="2000" dirty="0"/>
              <a:t> / Narrative </a:t>
            </a:r>
            <a:r>
              <a:rPr lang="en-US" sz="2000" b="1" dirty="0"/>
              <a:t>for phylogenomics of your favorite bacterial species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2F7B75C-D7A8-4D17-803A-FA7BE05C9193}"/>
              </a:ext>
            </a:extLst>
          </p:cNvPr>
          <p:cNvSpPr/>
          <p:nvPr/>
        </p:nvSpPr>
        <p:spPr>
          <a:xfrm>
            <a:off x="0" y="511277"/>
            <a:ext cx="11965858" cy="19236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/>
              <a:t>Step 1: Decide on how you want to name the genomes</a:t>
            </a:r>
            <a:r>
              <a:rPr lang="en-US" sz="2000" dirty="0"/>
              <a:t>. </a:t>
            </a:r>
          </a:p>
          <a:p>
            <a:endParaRPr lang="en-US" sz="2000" dirty="0"/>
          </a:p>
          <a:p>
            <a:r>
              <a:rPr lang="en-US" sz="2000" dirty="0"/>
              <a:t>I like to add the meta-data in human-readable format. </a:t>
            </a:r>
          </a:p>
          <a:p>
            <a:endParaRPr lang="en-US" sz="2000" dirty="0"/>
          </a:p>
          <a:p>
            <a:r>
              <a:rPr lang="en-US" sz="2000" dirty="0">
                <a:latin typeface="+mj-lt"/>
              </a:rPr>
              <a:t>I use </a:t>
            </a:r>
            <a:r>
              <a:rPr lang="en-US" sz="2000" b="1" dirty="0">
                <a:latin typeface="+mj-lt"/>
              </a:rPr>
              <a:t>excel to organize metadata </a:t>
            </a:r>
            <a:r>
              <a:rPr lang="en-US" sz="2000" dirty="0">
                <a:latin typeface="+mj-lt"/>
              </a:rPr>
              <a:t>(phylotype, strain name, host, location, genome accession).</a:t>
            </a:r>
          </a:p>
          <a:p>
            <a:r>
              <a:rPr lang="en-US" sz="2000" dirty="0">
                <a:latin typeface="+mj-lt"/>
              </a:rPr>
              <a:t>Then I </a:t>
            </a:r>
            <a:r>
              <a:rPr lang="en-US" sz="2000" b="1" dirty="0">
                <a:latin typeface="+mj-lt"/>
              </a:rPr>
              <a:t>concatenate a filename </a:t>
            </a:r>
            <a:r>
              <a:rPr lang="en-US" sz="2000" dirty="0">
                <a:latin typeface="+mj-lt"/>
              </a:rPr>
              <a:t>using </a:t>
            </a:r>
            <a:r>
              <a:rPr lang="en-US" sz="2000" b="1" dirty="0">
                <a:latin typeface="+mj-lt"/>
              </a:rPr>
              <a:t>excel “coding”</a:t>
            </a:r>
            <a:r>
              <a:rPr lang="en-US" sz="2000" dirty="0">
                <a:latin typeface="+mj-lt"/>
              </a:rPr>
              <a:t>: </a:t>
            </a:r>
            <a:r>
              <a:rPr lang="en-US" sz="2000" dirty="0">
                <a:latin typeface="+mj-lt"/>
                <a:cs typeface="Courier New" panose="02070309020205020404" pitchFamily="49" charset="0"/>
              </a:rPr>
              <a:t>&amp;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49D0AC3-0668-4038-812C-B9D5BAB42E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93148"/>
            <a:ext cx="12192000" cy="209138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02E5AB-74F8-4651-AEAE-C03348F47F7C}"/>
              </a:ext>
            </a:extLst>
          </p:cNvPr>
          <p:cNvSpPr txBox="1"/>
          <p:nvPr/>
        </p:nvSpPr>
        <p:spPr>
          <a:xfrm>
            <a:off x="127820" y="4684533"/>
            <a:ext cx="81128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cs typeface="Courier New" panose="02070309020205020404" pitchFamily="49" charset="0"/>
              </a:rPr>
              <a:t>Note: </a:t>
            </a:r>
            <a:r>
              <a:rPr lang="en-US" dirty="0">
                <a:cs typeface="Courier New" panose="02070309020205020404" pitchFamily="49" charset="0"/>
              </a:rPr>
              <a:t>KBase files cannot have spaces. Underscores_ and hyphens- allowed. </a:t>
            </a:r>
          </a:p>
          <a:p>
            <a:pPr algn="l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A86E4DF-AA3A-4724-87DB-8BB3068AD7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2929" y="5860948"/>
            <a:ext cx="4949349" cy="94662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9C2E677-BC3E-406A-922E-FEB0C346BC9F}"/>
              </a:ext>
            </a:extLst>
          </p:cNvPr>
          <p:cNvSpPr txBox="1"/>
          <p:nvPr/>
        </p:nvSpPr>
        <p:spPr>
          <a:xfrm>
            <a:off x="740184" y="5884247"/>
            <a:ext cx="54252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cs typeface="Courier New" panose="02070309020205020404" pitchFamily="49" charset="0"/>
              </a:rPr>
              <a:t>This datasheet is adapted from our </a:t>
            </a:r>
            <a:r>
              <a:rPr lang="en-US" i="1" dirty="0">
                <a:cs typeface="Courier New" panose="02070309020205020404" pitchFamily="49" charset="0"/>
              </a:rPr>
              <a:t>Ralstonia </a:t>
            </a:r>
            <a:r>
              <a:rPr lang="en-US" dirty="0">
                <a:cs typeface="Courier New" panose="02070309020205020404" pitchFamily="49" charset="0"/>
              </a:rPr>
              <a:t>diversity database (available on </a:t>
            </a:r>
            <a:r>
              <a:rPr lang="en-US" dirty="0" err="1">
                <a:cs typeface="Courier New" panose="02070309020205020404" pitchFamily="49" charset="0"/>
              </a:rPr>
              <a:t>BioRxiv</a:t>
            </a:r>
            <a:r>
              <a:rPr lang="en-US" dirty="0">
                <a:cs typeface="Courier New" panose="02070309020205020404" pitchFamily="49" charset="0"/>
              </a:rPr>
              <a:t> as an excel sheet. Interactive dashboard coming soon)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54494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0C3E123-B579-4149-9F1D-0D367600BA61}"/>
              </a:ext>
            </a:extLst>
          </p:cNvPr>
          <p:cNvSpPr/>
          <p:nvPr/>
        </p:nvSpPr>
        <p:spPr>
          <a:xfrm>
            <a:off x="0" y="0"/>
            <a:ext cx="12192000" cy="51127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Building a KBase </a:t>
            </a:r>
            <a:r>
              <a:rPr lang="en-US" sz="2000" dirty="0" err="1"/>
              <a:t>GenomeSet</a:t>
            </a:r>
            <a:r>
              <a:rPr lang="en-US" sz="2000" dirty="0"/>
              <a:t> / Narrative </a:t>
            </a:r>
            <a:r>
              <a:rPr lang="en-US" sz="2000" b="1" dirty="0"/>
              <a:t>for phylogenomics of your favorite bacterial species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2F7B75C-D7A8-4D17-803A-FA7BE05C9193}"/>
              </a:ext>
            </a:extLst>
          </p:cNvPr>
          <p:cNvSpPr/>
          <p:nvPr/>
        </p:nvSpPr>
        <p:spPr>
          <a:xfrm>
            <a:off x="0" y="511277"/>
            <a:ext cx="1196585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/>
              <a:t>Step 2: Create a Narrative called “Phylogenomics for Ralstonia”.</a:t>
            </a:r>
            <a:endParaRPr lang="en-US" sz="2000" dirty="0"/>
          </a:p>
          <a:p>
            <a:r>
              <a:rPr lang="en-US" sz="2000" dirty="0"/>
              <a:t>Bring the genomes into the KBase Narrative.</a:t>
            </a:r>
          </a:p>
          <a:p>
            <a:endParaRPr lang="en-US" sz="2000" dirty="0"/>
          </a:p>
          <a:p>
            <a:r>
              <a:rPr lang="en-US" sz="2000" dirty="0"/>
              <a:t>Option 1: KBase has pre-loaded many genomes from NCBI (recent genomes may not be present)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20EFC2-56B3-48C6-B811-D1832D21E4B3}"/>
              </a:ext>
            </a:extLst>
          </p:cNvPr>
          <p:cNvSpPr txBox="1"/>
          <p:nvPr/>
        </p:nvSpPr>
        <p:spPr>
          <a:xfrm>
            <a:off x="4089686" y="2173723"/>
            <a:ext cx="57406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Search with NCBI </a:t>
            </a:r>
            <a:r>
              <a:rPr lang="en-US" sz="2000" dirty="0" err="1"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RefSeq</a:t>
            </a:r>
            <a:r>
              <a:rPr lang="en-US" sz="2000" dirty="0"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 accessions (</a:t>
            </a:r>
            <a:r>
              <a:rPr lang="en-US" sz="2000" dirty="0" err="1"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GCF_xxxxxx</a:t>
            </a:r>
            <a:r>
              <a:rPr lang="en-US" sz="2000" dirty="0"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)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1E1D6F0-1B9B-4CCF-9EE3-6C32A42A07D0}"/>
              </a:ext>
            </a:extLst>
          </p:cNvPr>
          <p:cNvGrpSpPr/>
          <p:nvPr/>
        </p:nvGrpSpPr>
        <p:grpSpPr>
          <a:xfrm>
            <a:off x="425045" y="2906441"/>
            <a:ext cx="10519403" cy="2791012"/>
            <a:chOff x="324465" y="1824893"/>
            <a:chExt cx="10519403" cy="279101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8F362CF-D1BF-4AD3-9664-23F29BE2AFA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4906" y="1824893"/>
              <a:ext cx="10478962" cy="2686425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C1FF52A-A71E-4349-AC01-D0263F251A6C}"/>
                </a:ext>
              </a:extLst>
            </p:cNvPr>
            <p:cNvSpPr/>
            <p:nvPr/>
          </p:nvSpPr>
          <p:spPr>
            <a:xfrm>
              <a:off x="324465" y="2570796"/>
              <a:ext cx="3352800" cy="204510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94C5B14D-9C70-45B4-8A1F-A7616FA9D10F}"/>
                  </a:ext>
                </a:extLst>
              </p14:cNvPr>
              <p14:cNvContentPartPr/>
              <p14:nvPr/>
            </p14:nvContentPartPr>
            <p14:xfrm>
              <a:off x="6597596" y="2575781"/>
              <a:ext cx="1369800" cy="120204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94C5B14D-9C70-45B4-8A1F-A7616FA9D10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579956" y="2558141"/>
                <a:ext cx="1405440" cy="1237680"/>
              </a:xfrm>
              <a:prstGeom prst="rect">
                <a:avLst/>
              </a:prstGeom>
            </p:spPr>
          </p:pic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31EADD68-34FC-4424-8206-C8C17660C294}"/>
              </a:ext>
            </a:extLst>
          </p:cNvPr>
          <p:cNvSpPr txBox="1"/>
          <p:nvPr/>
        </p:nvSpPr>
        <p:spPr>
          <a:xfrm>
            <a:off x="3828015" y="5592182"/>
            <a:ext cx="827876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Warning: Do not trust the lineage information, which comes from NCBI. NCBI taxonomy is currently a mess (but they are trying to improve).</a:t>
            </a:r>
          </a:p>
          <a:p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You should use the genome taxonomy database (gtdb.ecogenomic.org) for the most accurate information. 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9AF6142-EA05-4F9B-9319-B2AFF7C1BB7D}"/>
              </a:ext>
            </a:extLst>
          </p:cNvPr>
          <p:cNvCxnSpPr/>
          <p:nvPr/>
        </p:nvCxnSpPr>
        <p:spPr>
          <a:xfrm flipH="1" flipV="1">
            <a:off x="8141110" y="4532671"/>
            <a:ext cx="373625" cy="11647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824721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GUID" val="6e42b47c-b69c-4b6a-ae8e-e56f85b28b29"/>
</p:tagLst>
</file>

<file path=ppt/theme/theme1.xml><?xml version="1.0" encoding="utf-8"?>
<a:theme xmlns:a="http://schemas.openxmlformats.org/drawingml/2006/main" name="Office Theme">
  <a:themeElements>
    <a:clrScheme name="Custom 16">
      <a:dk1>
        <a:srgbClr val="000000"/>
      </a:dk1>
      <a:lt1>
        <a:sysClr val="window" lastClr="FFFFFF"/>
      </a:lt1>
      <a:dk2>
        <a:srgbClr val="5E5E5E"/>
      </a:dk2>
      <a:lt2>
        <a:srgbClr val="DDDDDD"/>
      </a:lt2>
      <a:accent1>
        <a:srgbClr val="517679"/>
      </a:accent1>
      <a:accent2>
        <a:srgbClr val="E29F18"/>
      </a:accent2>
      <a:accent3>
        <a:srgbClr val="A3271C"/>
      </a:accent3>
      <a:accent4>
        <a:srgbClr val="52464E"/>
      </a:accent4>
      <a:accent5>
        <a:srgbClr val="548969"/>
      </a:accent5>
      <a:accent6>
        <a:srgbClr val="DF5327"/>
      </a:accent6>
      <a:hlink>
        <a:srgbClr val="F59E00"/>
      </a:hlink>
      <a:folHlink>
        <a:srgbClr val="B2B2B2"/>
      </a:folHlink>
    </a:clrScheme>
    <a:fontScheme name="Custom 1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 algn="l">
          <a:defRPr sz="24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90380</TotalTime>
  <Words>1873</Words>
  <Application>Microsoft Office PowerPoint</Application>
  <PresentationFormat>Widescreen</PresentationFormat>
  <Paragraphs>161</Paragraphs>
  <Slides>29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Arial</vt:lpstr>
      <vt:lpstr>Avenir Next LT Pro</vt:lpstr>
      <vt:lpstr>Calibri</vt:lpstr>
      <vt:lpstr>Courier New</vt:lpstr>
      <vt:lpstr>Nirmala UI</vt:lpstr>
      <vt:lpstr>Office Theme</vt:lpstr>
      <vt:lpstr>My Goals:  Share my opinions on “best practices” for using KBase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Tiffany Lowe-Power</dc:creator>
  <cp:lastModifiedBy>Tiffany Lowe-Power</cp:lastModifiedBy>
  <cp:revision>776</cp:revision>
  <cp:lastPrinted>2023-09-09T01:48:59Z</cp:lastPrinted>
  <dcterms:created xsi:type="dcterms:W3CDTF">2021-01-14T02:19:38Z</dcterms:created>
  <dcterms:modified xsi:type="dcterms:W3CDTF">2024-07-27T15:48:29Z</dcterms:modified>
</cp:coreProperties>
</file>